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4"/>
  </p:sldMasterIdLst>
  <p:notesMasterIdLst>
    <p:notesMasterId r:id="rId13"/>
  </p:notesMasterIdLst>
  <p:sldIdLst>
    <p:sldId id="256" r:id="rId5"/>
    <p:sldId id="257" r:id="rId6"/>
    <p:sldId id="259" r:id="rId7"/>
    <p:sldId id="262" r:id="rId8"/>
    <p:sldId id="261" r:id="rId9"/>
    <p:sldId id="264" r:id="rId10"/>
    <p:sldId id="268" r:id="rId11"/>
    <p:sldId id="27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guide id="3" pos="6262" userDrawn="1">
          <p15:clr>
            <a:srgbClr val="A4A3A4"/>
          </p15:clr>
        </p15:guide>
        <p15:guide id="4" pos="1455" userDrawn="1">
          <p15:clr>
            <a:srgbClr val="A4A3A4"/>
          </p15:clr>
        </p15:guide>
        <p15:guide id="5" orient="horz" pos="2818" userDrawn="1">
          <p15:clr>
            <a:srgbClr val="A4A3A4"/>
          </p15:clr>
        </p15:guide>
        <p15:guide id="6" orient="horz" pos="200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B720"/>
    <a:srgbClr val="76766B"/>
    <a:srgbClr val="729D4D"/>
    <a:srgbClr val="3A7D64"/>
    <a:srgbClr val="4179AA"/>
    <a:srgbClr val="9361B3"/>
    <a:srgbClr val="C84674"/>
    <a:srgbClr val="E97135"/>
    <a:srgbClr val="414745"/>
    <a:srgbClr val="4B71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12" autoAdjust="0"/>
  </p:normalViewPr>
  <p:slideViewPr>
    <p:cSldViewPr snapToGrid="0" showGuides="1">
      <p:cViewPr varScale="1">
        <p:scale>
          <a:sx n="114" d="100"/>
          <a:sy n="114" d="100"/>
        </p:scale>
        <p:origin x="414" y="102"/>
      </p:cViewPr>
      <p:guideLst>
        <p:guide orient="horz" pos="2183"/>
        <p:guide pos="3840"/>
        <p:guide pos="6262"/>
        <p:guide pos="1455"/>
        <p:guide orient="horz" pos="2818"/>
        <p:guide orient="horz" pos="200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F1EACA-E7A7-4983-A3AC-7F6D215EA181}" type="datetimeFigureOut">
              <a:rPr lang="en-GB" smtClean="0"/>
              <a:t>31/08/2023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B10567-32D7-4C6B-A64F-CFCFF718CD9F}" type="slidenum">
              <a:rPr lang="en-GB" smtClean="0"/>
              <a:t>‹#›</a:t>
            </a:fld>
            <a:endParaRPr lang="en-GB"/>
          </a:p>
        </p:txBody>
      </p:sp>
    </p:spTree>
    <p:extLst>
      <p:ext uri="{BB962C8B-B14F-4D97-AF65-F5344CB8AC3E}">
        <p14:creationId xmlns:p14="http://schemas.microsoft.com/office/powerpoint/2010/main" val="3972314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31/08/2023</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897922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ntro + 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34BE234A-BFD6-6806-DC62-4EC83903E2D9}"/>
              </a:ext>
            </a:extLst>
          </p:cNvPr>
          <p:cNvSpPr>
            <a:spLocks noGrp="1"/>
          </p:cNvSpPr>
          <p:nvPr>
            <p:ph type="tbl" sz="quarter" idx="12"/>
          </p:nvPr>
        </p:nvSpPr>
        <p:spPr>
          <a:xfrm>
            <a:off x="539750" y="2663824"/>
            <a:ext cx="11110913" cy="3349626"/>
          </a:xfrm>
        </p:spPr>
        <p:txBody>
          <a:bodyPr/>
          <a:lstStyle/>
          <a:p>
            <a:r>
              <a:rPr lang="en-US"/>
              <a:t>Click icon to add table</a:t>
            </a:r>
            <a:endParaRPr lang="en-GB"/>
          </a:p>
        </p:txBody>
      </p:sp>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998881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 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57AA0C61-5B7D-1DEF-0A9F-4C853E79D915}"/>
              </a:ext>
            </a:extLst>
          </p:cNvPr>
          <p:cNvSpPr>
            <a:spLocks noGrp="1"/>
          </p:cNvSpPr>
          <p:nvPr>
            <p:ph type="body" sz="quarter" idx="10"/>
          </p:nvPr>
        </p:nvSpPr>
        <p:spPr>
          <a:xfrm>
            <a:off x="7109999" y="1872000"/>
            <a:ext cx="4542251" cy="4141450"/>
          </a:xfrm>
        </p:spPr>
        <p:txBody>
          <a:bodyPr/>
          <a:lstStyle>
            <a:lvl1pPr>
              <a:spcBef>
                <a:spcPts val="0"/>
              </a:spcBef>
              <a:spcAft>
                <a:spcPts val="1984"/>
              </a:spcAft>
              <a:defRPr sz="3200" b="0">
                <a:latin typeface="Calibri Light" panose="020F0302020204030204" pitchFamily="34" charset="0"/>
                <a:cs typeface="Calibri Light" panose="020F0302020204030204" pitchFamily="34" charset="0"/>
              </a:defRPr>
            </a:lvl1pPr>
            <a:lvl2pPr>
              <a:defRPr sz="2100" b="1">
                <a:solidFill>
                  <a:schemeClr val="accent1"/>
                </a:solidFill>
              </a:defRPr>
            </a:lvl2pPr>
          </a:lstStyle>
          <a:p>
            <a:pPr lvl="0"/>
            <a:r>
              <a:rPr lang="en-US"/>
              <a:t>Click to edit Master text styles</a:t>
            </a:r>
          </a:p>
          <a:p>
            <a:pPr lvl="1"/>
            <a:r>
              <a:rPr lang="en-US"/>
              <a:t>Second level</a:t>
            </a:r>
          </a:p>
        </p:txBody>
      </p:sp>
      <p:pic>
        <p:nvPicPr>
          <p:cNvPr id="4" name="Graphic 3">
            <a:extLst>
              <a:ext uri="{FF2B5EF4-FFF2-40B4-BE49-F238E27FC236}">
                <a16:creationId xmlns:a16="http://schemas.microsoft.com/office/drawing/2014/main" id="{6E5D9694-FA2F-43E5-73F7-C884725B4F3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740105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 colum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93B056AB-5AFA-E9DB-AB05-CDFD6EF51105}"/>
              </a:ext>
            </a:extLst>
          </p:cNvPr>
          <p:cNvSpPr>
            <a:spLocks noGrp="1"/>
          </p:cNvSpPr>
          <p:nvPr>
            <p:ph type="pic" sz="quarter" idx="10"/>
          </p:nvPr>
        </p:nvSpPr>
        <p:spPr>
          <a:xfrm>
            <a:off x="547200" y="1933200"/>
            <a:ext cx="1710000" cy="1710000"/>
          </a:xfrm>
          <a:prstGeom prst="ellipse">
            <a:avLst/>
          </a:prstGeom>
          <a:solidFill>
            <a:srgbClr val="CCCCCC"/>
          </a:solidFill>
        </p:spPr>
        <p:txBody>
          <a:bodyPr/>
          <a:lstStyle/>
          <a:p>
            <a:r>
              <a:rPr lang="en-US"/>
              <a:t>Click icon to add picture</a:t>
            </a:r>
            <a:endParaRPr lang="en-GB"/>
          </a:p>
        </p:txBody>
      </p:sp>
      <p:sp>
        <p:nvSpPr>
          <p:cNvPr id="5" name="Picture Placeholder 3">
            <a:extLst>
              <a:ext uri="{FF2B5EF4-FFF2-40B4-BE49-F238E27FC236}">
                <a16:creationId xmlns:a16="http://schemas.microsoft.com/office/drawing/2014/main" id="{61AF6A3C-B207-AEB7-D66E-908E24293E19}"/>
              </a:ext>
            </a:extLst>
          </p:cNvPr>
          <p:cNvSpPr>
            <a:spLocks noGrp="1"/>
          </p:cNvSpPr>
          <p:nvPr>
            <p:ph type="pic" sz="quarter" idx="11"/>
          </p:nvPr>
        </p:nvSpPr>
        <p:spPr>
          <a:xfrm>
            <a:off x="3521569" y="1933200"/>
            <a:ext cx="1710000" cy="1710000"/>
          </a:xfrm>
          <a:prstGeom prst="ellipse">
            <a:avLst/>
          </a:prstGeom>
          <a:solidFill>
            <a:srgbClr val="CCCCCC"/>
          </a:solidFill>
        </p:spPr>
        <p:txBody>
          <a:bodyPr/>
          <a:lstStyle/>
          <a:p>
            <a:r>
              <a:rPr lang="en-US"/>
              <a:t>Click icon to add picture</a:t>
            </a:r>
            <a:endParaRPr lang="en-GB"/>
          </a:p>
        </p:txBody>
      </p:sp>
      <p:sp>
        <p:nvSpPr>
          <p:cNvPr id="6" name="Picture Placeholder 3">
            <a:extLst>
              <a:ext uri="{FF2B5EF4-FFF2-40B4-BE49-F238E27FC236}">
                <a16:creationId xmlns:a16="http://schemas.microsoft.com/office/drawing/2014/main" id="{28C3FDFE-E961-4A2A-8230-2029FDC24E17}"/>
              </a:ext>
            </a:extLst>
          </p:cNvPr>
          <p:cNvSpPr>
            <a:spLocks noGrp="1"/>
          </p:cNvSpPr>
          <p:nvPr>
            <p:ph type="pic" sz="quarter" idx="12"/>
          </p:nvPr>
        </p:nvSpPr>
        <p:spPr>
          <a:xfrm>
            <a:off x="6503138" y="1933200"/>
            <a:ext cx="1710000" cy="1710000"/>
          </a:xfrm>
          <a:prstGeom prst="ellipse">
            <a:avLst/>
          </a:prstGeom>
          <a:solidFill>
            <a:srgbClr val="CCCCCC"/>
          </a:solidFill>
        </p:spPr>
        <p:txBody>
          <a:bodyPr/>
          <a:lstStyle/>
          <a:p>
            <a:r>
              <a:rPr lang="en-US"/>
              <a:t>Click icon to add picture</a:t>
            </a:r>
            <a:endParaRPr lang="en-GB"/>
          </a:p>
        </p:txBody>
      </p:sp>
      <p:sp>
        <p:nvSpPr>
          <p:cNvPr id="7" name="Picture Placeholder 3">
            <a:extLst>
              <a:ext uri="{FF2B5EF4-FFF2-40B4-BE49-F238E27FC236}">
                <a16:creationId xmlns:a16="http://schemas.microsoft.com/office/drawing/2014/main" id="{23437535-574E-4D1A-4B09-0EC33AE8CCE4}"/>
              </a:ext>
            </a:extLst>
          </p:cNvPr>
          <p:cNvSpPr>
            <a:spLocks noGrp="1"/>
          </p:cNvSpPr>
          <p:nvPr>
            <p:ph type="pic" sz="quarter" idx="13"/>
          </p:nvPr>
        </p:nvSpPr>
        <p:spPr>
          <a:xfrm>
            <a:off x="9484708" y="1933200"/>
            <a:ext cx="1710000" cy="1710000"/>
          </a:xfrm>
          <a:prstGeom prst="ellipse">
            <a:avLst/>
          </a:prstGeom>
          <a:solidFill>
            <a:srgbClr val="CCCCCC"/>
          </a:solidFill>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D3EA98B3-3C62-C9A4-7D0E-AD36E33B5A2C}"/>
              </a:ext>
            </a:extLst>
          </p:cNvPr>
          <p:cNvSpPr>
            <a:spLocks noGrp="1"/>
          </p:cNvSpPr>
          <p:nvPr>
            <p:ph type="body" sz="quarter" idx="14"/>
          </p:nvPr>
        </p:nvSpPr>
        <p:spPr>
          <a:xfrm>
            <a:off x="540000"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8">
            <a:extLst>
              <a:ext uri="{FF2B5EF4-FFF2-40B4-BE49-F238E27FC236}">
                <a16:creationId xmlns:a16="http://schemas.microsoft.com/office/drawing/2014/main" id="{A282ABB3-4635-9A67-7EB3-40B300C86156}"/>
              </a:ext>
            </a:extLst>
          </p:cNvPr>
          <p:cNvSpPr>
            <a:spLocks noGrp="1"/>
          </p:cNvSpPr>
          <p:nvPr>
            <p:ph type="body" sz="quarter" idx="15"/>
          </p:nvPr>
        </p:nvSpPr>
        <p:spPr>
          <a:xfrm>
            <a:off x="948470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8">
            <a:extLst>
              <a:ext uri="{FF2B5EF4-FFF2-40B4-BE49-F238E27FC236}">
                <a16:creationId xmlns:a16="http://schemas.microsoft.com/office/drawing/2014/main" id="{76F828D1-6EDC-46D3-81EF-A969D087DCDA}"/>
              </a:ext>
            </a:extLst>
          </p:cNvPr>
          <p:cNvSpPr>
            <a:spLocks noGrp="1"/>
          </p:cNvSpPr>
          <p:nvPr>
            <p:ph type="body" sz="quarter" idx="16"/>
          </p:nvPr>
        </p:nvSpPr>
        <p:spPr>
          <a:xfrm>
            <a:off x="650313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8">
            <a:extLst>
              <a:ext uri="{FF2B5EF4-FFF2-40B4-BE49-F238E27FC236}">
                <a16:creationId xmlns:a16="http://schemas.microsoft.com/office/drawing/2014/main" id="{809345B1-3DE9-6A5D-AD1B-4BFC3642CD46}"/>
              </a:ext>
            </a:extLst>
          </p:cNvPr>
          <p:cNvSpPr>
            <a:spLocks noGrp="1"/>
          </p:cNvSpPr>
          <p:nvPr>
            <p:ph type="body" sz="quarter" idx="17"/>
          </p:nvPr>
        </p:nvSpPr>
        <p:spPr>
          <a:xfrm>
            <a:off x="3521569"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796317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inal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742FF65A-0F03-9BF7-AD74-5DD4605A254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38311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26760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3389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31/08/2023</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spTree>
    <p:extLst>
      <p:ext uri="{BB962C8B-B14F-4D97-AF65-F5344CB8AC3E}">
        <p14:creationId xmlns:p14="http://schemas.microsoft.com/office/powerpoint/2010/main" val="79915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803CF8-6DEC-3F38-1E23-B6030E86F7A7}"/>
              </a:ext>
            </a:extLst>
          </p:cNvPr>
          <p:cNvSpPr>
            <a:spLocks noGrp="1"/>
          </p:cNvSpPr>
          <p:nvPr>
            <p:ph type="body" sz="quarter" idx="10"/>
          </p:nvPr>
        </p:nvSpPr>
        <p:spPr>
          <a:xfrm>
            <a:off x="1170810" y="1911499"/>
            <a:ext cx="3672000" cy="492610"/>
          </a:xfrm>
        </p:spPr>
        <p:txBody>
          <a:bodyPr anchor="b" anchorCtr="0"/>
          <a:lstStyle>
            <a:lvl1pPr>
              <a:defRPr sz="250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11" name="Text Placeholder 9">
            <a:extLst>
              <a:ext uri="{FF2B5EF4-FFF2-40B4-BE49-F238E27FC236}">
                <a16:creationId xmlns:a16="http://schemas.microsoft.com/office/drawing/2014/main" id="{6AE92126-64BC-24DE-EC11-D94A8CE63F57}"/>
              </a:ext>
            </a:extLst>
          </p:cNvPr>
          <p:cNvSpPr>
            <a:spLocks noGrp="1"/>
          </p:cNvSpPr>
          <p:nvPr>
            <p:ph type="body" sz="quarter" idx="11" hasCustomPrompt="1"/>
          </p:nvPr>
        </p:nvSpPr>
        <p:spPr>
          <a:xfrm>
            <a:off x="540738"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14" name="Text Placeholder 9">
            <a:extLst>
              <a:ext uri="{FF2B5EF4-FFF2-40B4-BE49-F238E27FC236}">
                <a16:creationId xmlns:a16="http://schemas.microsoft.com/office/drawing/2014/main" id="{349BCA8D-4AA5-2903-E974-D2041A328E08}"/>
              </a:ext>
            </a:extLst>
          </p:cNvPr>
          <p:cNvSpPr>
            <a:spLocks noGrp="1"/>
          </p:cNvSpPr>
          <p:nvPr>
            <p:ph type="body" sz="quarter" idx="12"/>
          </p:nvPr>
        </p:nvSpPr>
        <p:spPr>
          <a:xfrm>
            <a:off x="1170810" y="2884514"/>
            <a:ext cx="3672000" cy="492610"/>
          </a:xfrm>
        </p:spPr>
        <p:txBody>
          <a:bodyPr anchor="b" anchorCtr="0"/>
          <a:lstStyle>
            <a:lvl1pPr>
              <a:defRPr sz="2500"/>
            </a:lvl1pPr>
          </a:lstStyle>
          <a:p>
            <a:pPr lvl="0"/>
            <a:r>
              <a:rPr lang="en-US"/>
              <a:t>Click to edit Master text styles</a:t>
            </a:r>
          </a:p>
        </p:txBody>
      </p:sp>
      <p:sp>
        <p:nvSpPr>
          <p:cNvPr id="15" name="Text Placeholder 9">
            <a:extLst>
              <a:ext uri="{FF2B5EF4-FFF2-40B4-BE49-F238E27FC236}">
                <a16:creationId xmlns:a16="http://schemas.microsoft.com/office/drawing/2014/main" id="{3910E9B7-D1D4-E59C-2EBD-9E327D1E6FAC}"/>
              </a:ext>
            </a:extLst>
          </p:cNvPr>
          <p:cNvSpPr>
            <a:spLocks noGrp="1"/>
          </p:cNvSpPr>
          <p:nvPr>
            <p:ph type="body" sz="quarter" idx="13" hasCustomPrompt="1"/>
          </p:nvPr>
        </p:nvSpPr>
        <p:spPr>
          <a:xfrm>
            <a:off x="540738"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17" name="Text Placeholder 9">
            <a:extLst>
              <a:ext uri="{FF2B5EF4-FFF2-40B4-BE49-F238E27FC236}">
                <a16:creationId xmlns:a16="http://schemas.microsoft.com/office/drawing/2014/main" id="{608EB52F-2896-A270-88F6-0E7EBDE28FCC}"/>
              </a:ext>
            </a:extLst>
          </p:cNvPr>
          <p:cNvSpPr>
            <a:spLocks noGrp="1"/>
          </p:cNvSpPr>
          <p:nvPr>
            <p:ph type="body" sz="quarter" idx="14"/>
          </p:nvPr>
        </p:nvSpPr>
        <p:spPr>
          <a:xfrm>
            <a:off x="1170810" y="3869253"/>
            <a:ext cx="3672000" cy="492610"/>
          </a:xfrm>
        </p:spPr>
        <p:txBody>
          <a:bodyPr anchor="b" anchorCtr="0"/>
          <a:lstStyle>
            <a:lvl1pPr>
              <a:defRPr sz="2500"/>
            </a:lvl1pPr>
          </a:lstStyle>
          <a:p>
            <a:pPr lvl="0"/>
            <a:r>
              <a:rPr lang="en-US"/>
              <a:t>Click to edit Master text styles</a:t>
            </a:r>
          </a:p>
        </p:txBody>
      </p:sp>
      <p:sp>
        <p:nvSpPr>
          <p:cNvPr id="18" name="Text Placeholder 9">
            <a:extLst>
              <a:ext uri="{FF2B5EF4-FFF2-40B4-BE49-F238E27FC236}">
                <a16:creationId xmlns:a16="http://schemas.microsoft.com/office/drawing/2014/main" id="{47B3CD23-E34C-2C9A-A51C-41BF087FD3B7}"/>
              </a:ext>
            </a:extLst>
          </p:cNvPr>
          <p:cNvSpPr>
            <a:spLocks noGrp="1"/>
          </p:cNvSpPr>
          <p:nvPr>
            <p:ph type="body" sz="quarter" idx="15" hasCustomPrompt="1"/>
          </p:nvPr>
        </p:nvSpPr>
        <p:spPr>
          <a:xfrm>
            <a:off x="540738"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0" name="Text Placeholder 9">
            <a:extLst>
              <a:ext uri="{FF2B5EF4-FFF2-40B4-BE49-F238E27FC236}">
                <a16:creationId xmlns:a16="http://schemas.microsoft.com/office/drawing/2014/main" id="{F968155B-5EA6-8E49-9284-830E818CB7D9}"/>
              </a:ext>
            </a:extLst>
          </p:cNvPr>
          <p:cNvSpPr>
            <a:spLocks noGrp="1"/>
          </p:cNvSpPr>
          <p:nvPr>
            <p:ph type="body" sz="quarter" idx="16"/>
          </p:nvPr>
        </p:nvSpPr>
        <p:spPr>
          <a:xfrm>
            <a:off x="1170810" y="4842268"/>
            <a:ext cx="3672000" cy="492610"/>
          </a:xfrm>
        </p:spPr>
        <p:txBody>
          <a:bodyPr anchor="b" anchorCtr="0"/>
          <a:lstStyle>
            <a:lvl1pPr>
              <a:defRPr sz="2500"/>
            </a:lvl1pPr>
          </a:lstStyle>
          <a:p>
            <a:pPr lvl="0"/>
            <a:r>
              <a:rPr lang="en-US"/>
              <a:t>Click to edit Master text styles</a:t>
            </a:r>
          </a:p>
        </p:txBody>
      </p:sp>
      <p:sp>
        <p:nvSpPr>
          <p:cNvPr id="21" name="Text Placeholder 9">
            <a:extLst>
              <a:ext uri="{FF2B5EF4-FFF2-40B4-BE49-F238E27FC236}">
                <a16:creationId xmlns:a16="http://schemas.microsoft.com/office/drawing/2014/main" id="{2603CC46-CD79-1A91-BF7F-CB513C366E47}"/>
              </a:ext>
            </a:extLst>
          </p:cNvPr>
          <p:cNvSpPr>
            <a:spLocks noGrp="1"/>
          </p:cNvSpPr>
          <p:nvPr>
            <p:ph type="body" sz="quarter" idx="17" hasCustomPrompt="1"/>
          </p:nvPr>
        </p:nvSpPr>
        <p:spPr>
          <a:xfrm>
            <a:off x="540738"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3" name="Text Placeholder 9">
            <a:extLst>
              <a:ext uri="{FF2B5EF4-FFF2-40B4-BE49-F238E27FC236}">
                <a16:creationId xmlns:a16="http://schemas.microsoft.com/office/drawing/2014/main" id="{A8C442C8-3269-0506-E94C-8A64F9D4B227}"/>
              </a:ext>
            </a:extLst>
          </p:cNvPr>
          <p:cNvSpPr>
            <a:spLocks noGrp="1"/>
          </p:cNvSpPr>
          <p:nvPr>
            <p:ph type="body" sz="quarter" idx="18"/>
          </p:nvPr>
        </p:nvSpPr>
        <p:spPr>
          <a:xfrm>
            <a:off x="6102991" y="1911499"/>
            <a:ext cx="3672000" cy="492610"/>
          </a:xfrm>
        </p:spPr>
        <p:txBody>
          <a:bodyPr anchor="b" anchorCtr="0"/>
          <a:lstStyle>
            <a:lvl1pPr>
              <a:defRPr sz="2500"/>
            </a:lvl1pPr>
          </a:lstStyle>
          <a:p>
            <a:pPr lvl="0"/>
            <a:r>
              <a:rPr lang="en-US"/>
              <a:t>Click to edit Master text styles</a:t>
            </a:r>
          </a:p>
        </p:txBody>
      </p:sp>
      <p:sp>
        <p:nvSpPr>
          <p:cNvPr id="24" name="Text Placeholder 9">
            <a:extLst>
              <a:ext uri="{FF2B5EF4-FFF2-40B4-BE49-F238E27FC236}">
                <a16:creationId xmlns:a16="http://schemas.microsoft.com/office/drawing/2014/main" id="{AD50958E-02E6-A495-A6B0-6C7812B4A489}"/>
              </a:ext>
            </a:extLst>
          </p:cNvPr>
          <p:cNvSpPr>
            <a:spLocks noGrp="1"/>
          </p:cNvSpPr>
          <p:nvPr>
            <p:ph type="body" sz="quarter" idx="19" hasCustomPrompt="1"/>
          </p:nvPr>
        </p:nvSpPr>
        <p:spPr>
          <a:xfrm>
            <a:off x="5472000"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5" name="Text Placeholder 9">
            <a:extLst>
              <a:ext uri="{FF2B5EF4-FFF2-40B4-BE49-F238E27FC236}">
                <a16:creationId xmlns:a16="http://schemas.microsoft.com/office/drawing/2014/main" id="{A82202DE-A301-D2F6-3435-17025931FCBD}"/>
              </a:ext>
            </a:extLst>
          </p:cNvPr>
          <p:cNvSpPr>
            <a:spLocks noGrp="1"/>
          </p:cNvSpPr>
          <p:nvPr>
            <p:ph type="body" sz="quarter" idx="20"/>
          </p:nvPr>
        </p:nvSpPr>
        <p:spPr>
          <a:xfrm>
            <a:off x="6102991" y="2884514"/>
            <a:ext cx="3672000" cy="492610"/>
          </a:xfrm>
        </p:spPr>
        <p:txBody>
          <a:bodyPr anchor="b" anchorCtr="0"/>
          <a:lstStyle>
            <a:lvl1pPr>
              <a:defRPr sz="2500"/>
            </a:lvl1pPr>
          </a:lstStyle>
          <a:p>
            <a:pPr lvl="0"/>
            <a:r>
              <a:rPr lang="en-US"/>
              <a:t>Click to edit Master text styles</a:t>
            </a:r>
          </a:p>
        </p:txBody>
      </p:sp>
      <p:sp>
        <p:nvSpPr>
          <p:cNvPr id="26" name="Text Placeholder 9">
            <a:extLst>
              <a:ext uri="{FF2B5EF4-FFF2-40B4-BE49-F238E27FC236}">
                <a16:creationId xmlns:a16="http://schemas.microsoft.com/office/drawing/2014/main" id="{6140F8D5-477C-6B25-60D5-EFFBEBA0B805}"/>
              </a:ext>
            </a:extLst>
          </p:cNvPr>
          <p:cNvSpPr>
            <a:spLocks noGrp="1"/>
          </p:cNvSpPr>
          <p:nvPr>
            <p:ph type="body" sz="quarter" idx="21" hasCustomPrompt="1"/>
          </p:nvPr>
        </p:nvSpPr>
        <p:spPr>
          <a:xfrm>
            <a:off x="5472000"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7" name="Text Placeholder 9">
            <a:extLst>
              <a:ext uri="{FF2B5EF4-FFF2-40B4-BE49-F238E27FC236}">
                <a16:creationId xmlns:a16="http://schemas.microsoft.com/office/drawing/2014/main" id="{AEEBBA9D-5DF0-C4DE-DA0C-D94DB9680987}"/>
              </a:ext>
            </a:extLst>
          </p:cNvPr>
          <p:cNvSpPr>
            <a:spLocks noGrp="1"/>
          </p:cNvSpPr>
          <p:nvPr>
            <p:ph type="body" sz="quarter" idx="22"/>
          </p:nvPr>
        </p:nvSpPr>
        <p:spPr>
          <a:xfrm>
            <a:off x="6102991" y="3869253"/>
            <a:ext cx="3672000" cy="492610"/>
          </a:xfrm>
        </p:spPr>
        <p:txBody>
          <a:bodyPr anchor="b" anchorCtr="0"/>
          <a:lstStyle>
            <a:lvl1pPr>
              <a:defRPr sz="2500"/>
            </a:lvl1pPr>
          </a:lstStyle>
          <a:p>
            <a:pPr lvl="0"/>
            <a:r>
              <a:rPr lang="en-US"/>
              <a:t>Click to edit Master text styles</a:t>
            </a:r>
          </a:p>
        </p:txBody>
      </p:sp>
      <p:sp>
        <p:nvSpPr>
          <p:cNvPr id="28" name="Text Placeholder 9">
            <a:extLst>
              <a:ext uri="{FF2B5EF4-FFF2-40B4-BE49-F238E27FC236}">
                <a16:creationId xmlns:a16="http://schemas.microsoft.com/office/drawing/2014/main" id="{DB7F90E3-F280-1CDA-A902-25A755B15883}"/>
              </a:ext>
            </a:extLst>
          </p:cNvPr>
          <p:cNvSpPr>
            <a:spLocks noGrp="1"/>
          </p:cNvSpPr>
          <p:nvPr>
            <p:ph type="body" sz="quarter" idx="23" hasCustomPrompt="1"/>
          </p:nvPr>
        </p:nvSpPr>
        <p:spPr>
          <a:xfrm>
            <a:off x="5472000"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9" name="Text Placeholder 9">
            <a:extLst>
              <a:ext uri="{FF2B5EF4-FFF2-40B4-BE49-F238E27FC236}">
                <a16:creationId xmlns:a16="http://schemas.microsoft.com/office/drawing/2014/main" id="{0FEF5F7C-B41B-B0AE-6F50-3C7DA6FBEC8B}"/>
              </a:ext>
            </a:extLst>
          </p:cNvPr>
          <p:cNvSpPr>
            <a:spLocks noGrp="1"/>
          </p:cNvSpPr>
          <p:nvPr>
            <p:ph type="body" sz="quarter" idx="24"/>
          </p:nvPr>
        </p:nvSpPr>
        <p:spPr>
          <a:xfrm>
            <a:off x="6102991" y="4842268"/>
            <a:ext cx="3672000" cy="492610"/>
          </a:xfrm>
        </p:spPr>
        <p:txBody>
          <a:bodyPr anchor="b" anchorCtr="0"/>
          <a:lstStyle>
            <a:lvl1pPr>
              <a:defRPr sz="2500"/>
            </a:lvl1pPr>
          </a:lstStyle>
          <a:p>
            <a:pPr lvl="0"/>
            <a:r>
              <a:rPr lang="en-US"/>
              <a:t>Click to edit Master text styles</a:t>
            </a:r>
          </a:p>
        </p:txBody>
      </p:sp>
      <p:sp>
        <p:nvSpPr>
          <p:cNvPr id="30" name="Text Placeholder 9">
            <a:extLst>
              <a:ext uri="{FF2B5EF4-FFF2-40B4-BE49-F238E27FC236}">
                <a16:creationId xmlns:a16="http://schemas.microsoft.com/office/drawing/2014/main" id="{313923B0-9EB4-1CD6-4D97-CD6FAC8345A4}"/>
              </a:ext>
            </a:extLst>
          </p:cNvPr>
          <p:cNvSpPr>
            <a:spLocks noGrp="1"/>
          </p:cNvSpPr>
          <p:nvPr>
            <p:ph type="body" sz="quarter" idx="25" hasCustomPrompt="1"/>
          </p:nvPr>
        </p:nvSpPr>
        <p:spPr>
          <a:xfrm>
            <a:off x="5472000"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Tree>
    <p:extLst>
      <p:ext uri="{BB962C8B-B14F-4D97-AF65-F5344CB8AC3E}">
        <p14:creationId xmlns:p14="http://schemas.microsoft.com/office/powerpoint/2010/main" val="2251962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04ED18-547B-B18B-68FE-7EC3FB2E5B6D}"/>
              </a:ext>
            </a:extLst>
          </p:cNvPr>
          <p:cNvSpPr>
            <a:spLocks noGrp="1"/>
          </p:cNvSpPr>
          <p:nvPr>
            <p:ph sz="half" idx="1"/>
          </p:nvPr>
        </p:nvSpPr>
        <p:spPr>
          <a:xfrm>
            <a:off x="540000" y="1863725"/>
            <a:ext cx="7405200" cy="4149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44548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Graphic 7">
            <a:extLst>
              <a:ext uri="{FF2B5EF4-FFF2-40B4-BE49-F238E27FC236}">
                <a16:creationId xmlns:a16="http://schemas.microsoft.com/office/drawing/2014/main" id="{A4463E5F-9CBA-9811-AA2C-07F4347654FE}"/>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
        <p:nvSpPr>
          <p:cNvPr id="10" name="Chart Placeholder 9">
            <a:extLst>
              <a:ext uri="{FF2B5EF4-FFF2-40B4-BE49-F238E27FC236}">
                <a16:creationId xmlns:a16="http://schemas.microsoft.com/office/drawing/2014/main" id="{A4189B63-EC55-C290-3394-C48621B2EDA6}"/>
              </a:ext>
            </a:extLst>
          </p:cNvPr>
          <p:cNvSpPr>
            <a:spLocks noGrp="1"/>
          </p:cNvSpPr>
          <p:nvPr>
            <p:ph type="chart" sz="quarter" idx="10"/>
          </p:nvPr>
        </p:nvSpPr>
        <p:spPr>
          <a:xfrm>
            <a:off x="6096000" y="1875692"/>
            <a:ext cx="5556250" cy="3898800"/>
          </a:xfrm>
        </p:spPr>
        <p:txBody>
          <a:bodyPr/>
          <a:lstStyle/>
          <a:p>
            <a:r>
              <a:rPr lang="en-US"/>
              <a:t>Click icon to add chart</a:t>
            </a:r>
            <a:endParaRPr lang="en-GB"/>
          </a:p>
        </p:txBody>
      </p:sp>
      <p:pic>
        <p:nvPicPr>
          <p:cNvPr id="4" name="Graphic 3">
            <a:extLst>
              <a:ext uri="{FF2B5EF4-FFF2-40B4-BE49-F238E27FC236}">
                <a16:creationId xmlns:a16="http://schemas.microsoft.com/office/drawing/2014/main" id="{706369D0-D2AD-B6E6-F3B1-E9DBF475B60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Tree>
    <p:extLst>
      <p:ext uri="{BB962C8B-B14F-4D97-AF65-F5344CB8AC3E}">
        <p14:creationId xmlns:p14="http://schemas.microsoft.com/office/powerpoint/2010/main" val="2190410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FD91081-66D9-20CD-CFA3-5F9C6952C75A}"/>
              </a:ext>
            </a:extLst>
          </p:cNvPr>
          <p:cNvSpPr>
            <a:spLocks noGrp="1"/>
          </p:cNvSpPr>
          <p:nvPr>
            <p:ph type="pic" sz="quarter" idx="10"/>
          </p:nvPr>
        </p:nvSpPr>
        <p:spPr>
          <a:xfrm>
            <a:off x="6523886" y="0"/>
            <a:ext cx="5668115" cy="6858000"/>
          </a:xfrm>
          <a:custGeom>
            <a:avLst/>
            <a:gdLst>
              <a:gd name="connsiteX0" fmla="*/ 0 w 5668115"/>
              <a:gd name="connsiteY0" fmla="*/ 0 h 6858000"/>
              <a:gd name="connsiteX1" fmla="*/ 5668115 w 5668115"/>
              <a:gd name="connsiteY1" fmla="*/ 0 h 6858000"/>
              <a:gd name="connsiteX2" fmla="*/ 5668115 w 5668115"/>
              <a:gd name="connsiteY2" fmla="*/ 6858000 h 6858000"/>
              <a:gd name="connsiteX3" fmla="*/ 49704 w 5668115"/>
              <a:gd name="connsiteY3" fmla="*/ 6858000 h 6858000"/>
              <a:gd name="connsiteX4" fmla="*/ 79254 w 5668115"/>
              <a:gd name="connsiteY4" fmla="*/ 6743352 h 6858000"/>
              <a:gd name="connsiteX5" fmla="*/ 501663 w 5668115"/>
              <a:gd name="connsiteY5" fmla="*/ 3525422 h 6858000"/>
              <a:gd name="connsiteX6" fmla="*/ 79254 w 5668115"/>
              <a:gd name="connsiteY6" fmla="*/ 3074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15" h="6858000">
                <a:moveTo>
                  <a:pt x="0" y="0"/>
                </a:moveTo>
                <a:lnTo>
                  <a:pt x="5668115" y="0"/>
                </a:lnTo>
                <a:lnTo>
                  <a:pt x="5668115" y="6858000"/>
                </a:lnTo>
                <a:lnTo>
                  <a:pt x="49704" y="6858000"/>
                </a:lnTo>
                <a:lnTo>
                  <a:pt x="79254" y="6743352"/>
                </a:lnTo>
                <a:cubicBezTo>
                  <a:pt x="309810" y="5802002"/>
                  <a:pt x="501663" y="4701522"/>
                  <a:pt x="501663" y="3525422"/>
                </a:cubicBezTo>
                <a:cubicBezTo>
                  <a:pt x="501663" y="2349331"/>
                  <a:pt x="309810" y="1248840"/>
                  <a:pt x="79254" y="307493"/>
                </a:cubicBezTo>
                <a:close/>
              </a:path>
            </a:pathLst>
          </a:custGeom>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59481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F223-3CD4-B40C-F771-95A05D694D35}"/>
              </a:ext>
            </a:extLst>
          </p:cNvPr>
          <p:cNvSpPr>
            <a:spLocks noGrp="1"/>
          </p:cNvSpPr>
          <p:nvPr>
            <p:ph type="title"/>
          </p:nvPr>
        </p:nvSpPr>
        <p:spPr>
          <a:xfrm>
            <a:off x="540000" y="1494000"/>
            <a:ext cx="5540400" cy="1310400"/>
          </a:xfrm>
        </p:spPr>
        <p:txBody>
          <a:bodyPr anchor="t" anchorCtr="0"/>
          <a:lstStyle>
            <a:lvl1pPr>
              <a:lnSpc>
                <a:spcPct val="90000"/>
              </a:lnSpc>
              <a:defRPr sz="55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7CFC3F6-B269-C573-D9CD-5D1D86500059}"/>
              </a:ext>
            </a:extLst>
          </p:cNvPr>
          <p:cNvSpPr>
            <a:spLocks noGrp="1"/>
          </p:cNvSpPr>
          <p:nvPr>
            <p:ph type="body" idx="1"/>
          </p:nvPr>
        </p:nvSpPr>
        <p:spPr>
          <a:xfrm>
            <a:off x="540000" y="3430800"/>
            <a:ext cx="5117850" cy="1918800"/>
          </a:xfrm>
        </p:spPr>
        <p:txBody>
          <a:bodyPr/>
          <a:lstStyle>
            <a:lvl1pPr marL="0" indent="0">
              <a:lnSpc>
                <a:spcPct val="90000"/>
              </a:lnSpc>
              <a:spcBef>
                <a:spcPts val="0"/>
              </a:spcBef>
              <a:buNone/>
              <a:defRPr sz="2300" b="0">
                <a:solidFill>
                  <a:schemeClr val="bg1"/>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96248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124399" y="3124800"/>
            <a:ext cx="4526263" cy="2888650"/>
          </a:xfrm>
        </p:spPr>
        <p:txBody>
          <a:bodyPr/>
          <a:lstStyle>
            <a:lvl1pPr>
              <a:defRPr sz="2900" b="0">
                <a:solidFill>
                  <a:schemeClr val="bg1"/>
                </a:solidFill>
              </a:defRPr>
            </a:lvl1pPr>
            <a:lvl2pPr>
              <a:defRPr sz="2900">
                <a:solidFill>
                  <a:schemeClr val="bg1"/>
                </a:solidFill>
              </a:defRPr>
            </a:lvl2pPr>
            <a:lvl3pPr>
              <a:defRPr sz="2900">
                <a:solidFill>
                  <a:schemeClr val="bg1"/>
                </a:solidFill>
              </a:defRPr>
            </a:lvl3pPr>
            <a:lvl4pPr>
              <a:defRPr sz="2900">
                <a:solidFill>
                  <a:schemeClr val="bg1"/>
                </a:solidFill>
              </a:defRPr>
            </a:lvl4pPr>
            <a:lvl5pPr>
              <a:defRPr sz="2900">
                <a:solidFill>
                  <a:schemeClr val="bg1"/>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727303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tro + large chart/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B4E07B9B-964A-742E-DB3E-7F40972E2B3D}"/>
              </a:ext>
            </a:extLst>
          </p:cNvPr>
          <p:cNvSpPr>
            <a:spLocks noGrp="1"/>
          </p:cNvSpPr>
          <p:nvPr>
            <p:ph sz="quarter" idx="11" hasCustomPrompt="1"/>
          </p:nvPr>
        </p:nvSpPr>
        <p:spPr>
          <a:xfrm>
            <a:off x="544513" y="2663824"/>
            <a:ext cx="11106150" cy="3348000"/>
          </a:xfrm>
        </p:spPr>
        <p:txBody>
          <a:bodyPr/>
          <a:lstStyle>
            <a:lvl1pPr>
              <a:defRPr/>
            </a:lvl1pPr>
          </a:lstStyle>
          <a:p>
            <a:pPr lvl="0"/>
            <a:r>
              <a:rPr lang="en-GB" dirty="0"/>
              <a:t>Click to add chart or image</a:t>
            </a:r>
          </a:p>
        </p:txBody>
      </p:sp>
    </p:spTree>
    <p:extLst>
      <p:ext uri="{BB962C8B-B14F-4D97-AF65-F5344CB8AC3E}">
        <p14:creationId xmlns:p14="http://schemas.microsoft.com/office/powerpoint/2010/main" val="583086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3E2B0-0515-2BC6-DBF1-9464EF16DA08}"/>
              </a:ext>
            </a:extLst>
          </p:cNvPr>
          <p:cNvSpPr>
            <a:spLocks noGrp="1"/>
          </p:cNvSpPr>
          <p:nvPr>
            <p:ph type="title"/>
          </p:nvPr>
        </p:nvSpPr>
        <p:spPr>
          <a:xfrm>
            <a:off x="545124" y="517524"/>
            <a:ext cx="7405200" cy="1065091"/>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D3F075B4-AAF2-F186-2EFC-C4D32935B08B}"/>
              </a:ext>
            </a:extLst>
          </p:cNvPr>
          <p:cNvSpPr>
            <a:spLocks noGrp="1"/>
          </p:cNvSpPr>
          <p:nvPr>
            <p:ph type="body" idx="1"/>
          </p:nvPr>
        </p:nvSpPr>
        <p:spPr>
          <a:xfrm>
            <a:off x="539749" y="1872000"/>
            <a:ext cx="7405200" cy="41414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44B5AC06-2AC8-B87A-ABB3-C1082743300C}"/>
              </a:ext>
            </a:extLst>
          </p:cNvPr>
          <p:cNvSpPr>
            <a:spLocks noGrp="1"/>
          </p:cNvSpPr>
          <p:nvPr>
            <p:ph type="dt" sz="half" idx="2"/>
          </p:nvPr>
        </p:nvSpPr>
        <p:spPr>
          <a:xfrm>
            <a:off x="539750" y="71652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20846-5969-4CBF-ACE6-14C5E9B07FE6}" type="datetimeFigureOut">
              <a:rPr lang="en-GB" smtClean="0"/>
              <a:t>31/08/2023</a:t>
            </a:fld>
            <a:endParaRPr lang="en-GB"/>
          </a:p>
        </p:txBody>
      </p:sp>
      <p:sp>
        <p:nvSpPr>
          <p:cNvPr id="5" name="Footer Placeholder 4">
            <a:extLst>
              <a:ext uri="{FF2B5EF4-FFF2-40B4-BE49-F238E27FC236}">
                <a16:creationId xmlns:a16="http://schemas.microsoft.com/office/drawing/2014/main" id="{977B4C3A-5014-F44D-B439-F95BE669A013}"/>
              </a:ext>
            </a:extLst>
          </p:cNvPr>
          <p:cNvSpPr>
            <a:spLocks noGrp="1"/>
          </p:cNvSpPr>
          <p:nvPr>
            <p:ph type="ftr" sz="quarter" idx="3"/>
          </p:nvPr>
        </p:nvSpPr>
        <p:spPr>
          <a:xfrm>
            <a:off x="3740150" y="716524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C66078-6145-F35F-6C24-7927DC3176BB}"/>
              </a:ext>
            </a:extLst>
          </p:cNvPr>
          <p:cNvSpPr>
            <a:spLocks noGrp="1"/>
          </p:cNvSpPr>
          <p:nvPr>
            <p:ph type="sldNum" sz="quarter" idx="4"/>
          </p:nvPr>
        </p:nvSpPr>
        <p:spPr>
          <a:xfrm>
            <a:off x="8312150" y="71652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DBADE-7DC1-44D1-B350-70A8CFC1AF8A}" type="slidenum">
              <a:rPr lang="en-GB" smtClean="0"/>
              <a:t>‹#›</a:t>
            </a:fld>
            <a:endParaRPr lang="en-GB"/>
          </a:p>
        </p:txBody>
      </p:sp>
    </p:spTree>
    <p:extLst>
      <p:ext uri="{BB962C8B-B14F-4D97-AF65-F5344CB8AC3E}">
        <p14:creationId xmlns:p14="http://schemas.microsoft.com/office/powerpoint/2010/main" val="278704728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Lst>
  <p:txStyles>
    <p:title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userDrawn="1">
          <p15:clr>
            <a:srgbClr val="F26B43"/>
          </p15:clr>
        </p15:guide>
        <p15:guide id="13" pos="7680" userDrawn="1">
          <p15:clr>
            <a:srgbClr val="F26B43"/>
          </p15:clr>
        </p15:guide>
        <p15:guide id="14" pos="340" userDrawn="1">
          <p15:clr>
            <a:srgbClr val="F26B43"/>
          </p15:clr>
        </p15:guide>
        <p15:guide id="15" pos="7339" userDrawn="1">
          <p15:clr>
            <a:srgbClr val="F26B43"/>
          </p15:clr>
        </p15:guide>
        <p15:guide id="16" orient="horz" userDrawn="1">
          <p15:clr>
            <a:srgbClr val="F26B43"/>
          </p15:clr>
        </p15:guide>
        <p15:guide id="17" orient="horz" pos="4320" userDrawn="1">
          <p15:clr>
            <a:srgbClr val="F26B43"/>
          </p15:clr>
        </p15:guide>
        <p15:guide id="18" orient="horz" pos="408" userDrawn="1">
          <p15:clr>
            <a:srgbClr val="F26B43"/>
          </p15:clr>
        </p15:guide>
        <p15:guide id="19" orient="horz" pos="3979" userDrawn="1">
          <p15:clr>
            <a:srgbClr val="F26B43"/>
          </p15:clr>
        </p15:guide>
        <p15:guide id="20" orient="horz" pos="997" userDrawn="1">
          <p15:clr>
            <a:srgbClr val="F26B43"/>
          </p15:clr>
        </p15:guide>
        <p15:guide id="21" orient="horz" pos="1174" userDrawn="1">
          <p15:clr>
            <a:srgbClr val="F26B43"/>
          </p15:clr>
        </p15:guide>
        <p15:guide id="22" orient="horz" pos="378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svg"/><Relationship Id="rId2" Type="http://schemas.openxmlformats.org/officeDocument/2006/relationships/hyperlink" Target="https://twitter.com/Essex_CC" TargetMode="Externa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hyperlink" Target="https://www.facebook.com/essexcountycouncil" TargetMode="External"/><Relationship Id="rId4" Type="http://schemas.openxmlformats.org/officeDocument/2006/relationships/image" Target="../media/image2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A36CE-A7CC-C309-0505-8AA4BBC4644B}"/>
              </a:ext>
            </a:extLst>
          </p:cNvPr>
          <p:cNvSpPr>
            <a:spLocks noGrp="1"/>
          </p:cNvSpPr>
          <p:nvPr>
            <p:ph type="ctrTitle"/>
          </p:nvPr>
        </p:nvSpPr>
        <p:spPr>
          <a:xfrm>
            <a:off x="539999" y="1944000"/>
            <a:ext cx="9929461" cy="1620000"/>
          </a:xfrm>
        </p:spPr>
        <p:txBody>
          <a:bodyPr/>
          <a:lstStyle/>
          <a:p>
            <a:r>
              <a:rPr lang="en-GB" dirty="0"/>
              <a:t>Public Health Accelerator Bids (PHAB) grant programme</a:t>
            </a:r>
          </a:p>
        </p:txBody>
      </p:sp>
      <p:sp>
        <p:nvSpPr>
          <p:cNvPr id="3" name="Subtitle 2">
            <a:extLst>
              <a:ext uri="{FF2B5EF4-FFF2-40B4-BE49-F238E27FC236}">
                <a16:creationId xmlns:a16="http://schemas.microsoft.com/office/drawing/2014/main" id="{AE701EAF-FF00-4D7C-24FF-841947A70F7D}"/>
              </a:ext>
            </a:extLst>
          </p:cNvPr>
          <p:cNvSpPr>
            <a:spLocks noGrp="1"/>
          </p:cNvSpPr>
          <p:nvPr>
            <p:ph type="subTitle" idx="1"/>
          </p:nvPr>
        </p:nvSpPr>
        <p:spPr/>
        <p:txBody>
          <a:bodyPr/>
          <a:lstStyle/>
          <a:p>
            <a:r>
              <a:rPr lang="en-GB" dirty="0"/>
              <a:t>A guide to project approaches</a:t>
            </a:r>
          </a:p>
        </p:txBody>
      </p:sp>
    </p:spTree>
    <p:extLst>
      <p:ext uri="{BB962C8B-B14F-4D97-AF65-F5344CB8AC3E}">
        <p14:creationId xmlns:p14="http://schemas.microsoft.com/office/powerpoint/2010/main" val="238884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Placeholder 27" descr="EE Town Centre Chelmsford">
            <a:extLst>
              <a:ext uri="{FF2B5EF4-FFF2-40B4-BE49-F238E27FC236}">
                <a16:creationId xmlns:a16="http://schemas.microsoft.com/office/drawing/2014/main" id="{3924476F-4AF1-AB1F-3148-29CB4C3EF294}"/>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13" r="13"/>
          <a:stretch/>
        </p:blipFill>
        <p:spPr/>
      </p:pic>
      <p:sp>
        <p:nvSpPr>
          <p:cNvPr id="20" name="TextBox 19">
            <a:extLst>
              <a:ext uri="{FF2B5EF4-FFF2-40B4-BE49-F238E27FC236}">
                <a16:creationId xmlns:a16="http://schemas.microsoft.com/office/drawing/2014/main" id="{5E9205A0-C1E3-430D-74B6-A652EE36EACA}"/>
              </a:ext>
              <a:ext uri="{C183D7F6-B498-43B3-948B-1728B52AA6E4}">
                <adec:decorative xmlns:adec="http://schemas.microsoft.com/office/drawing/2017/decorative" val="1"/>
              </a:ext>
            </a:extLst>
          </p:cNvPr>
          <p:cNvSpPr txBox="1"/>
          <p:nvPr/>
        </p:nvSpPr>
        <p:spPr>
          <a:xfrm>
            <a:off x="5262121" y="-1298222"/>
            <a:ext cx="2257779" cy="1213555"/>
          </a:xfrm>
          <a:prstGeom prst="rect">
            <a:avLst/>
          </a:prstGeom>
          <a:solidFill>
            <a:srgbClr val="ECB720"/>
          </a:solidFill>
        </p:spPr>
        <p:txBody>
          <a:bodyPr wrap="square" lIns="36000" tIns="36000" rIns="36000" bIns="36000" rtlCol="0">
            <a:noAutofit/>
          </a:bodyPr>
          <a:lstStyle/>
          <a:p>
            <a:pPr algn="l">
              <a:lnSpc>
                <a:spcPct val="90000"/>
              </a:lnSpc>
            </a:pPr>
            <a:r>
              <a:rPr lang="en-GB" sz="1200" b="1" dirty="0"/>
              <a:t>To change image:</a:t>
            </a:r>
          </a:p>
          <a:p>
            <a:pPr marL="144000" indent="-144000" algn="l">
              <a:lnSpc>
                <a:spcPct val="90000"/>
              </a:lnSpc>
              <a:buFont typeface="Arial" panose="020B0604020202020204" pitchFamily="34" charset="0"/>
              <a:buChar char="•"/>
            </a:pPr>
            <a:r>
              <a:rPr lang="en-GB" sz="1200" dirty="0"/>
              <a:t>Delete existing image and insert new by clicking on icon</a:t>
            </a:r>
          </a:p>
          <a:p>
            <a:pPr algn="l">
              <a:lnSpc>
                <a:spcPct val="90000"/>
              </a:lnSpc>
            </a:pPr>
            <a:r>
              <a:rPr lang="en-GB" sz="1200" dirty="0"/>
              <a:t>or</a:t>
            </a:r>
          </a:p>
          <a:p>
            <a:pPr marL="144000" indent="-144000">
              <a:lnSpc>
                <a:spcPct val="90000"/>
              </a:lnSpc>
              <a:buFont typeface="Arial" panose="020B0604020202020204" pitchFamily="34" charset="0"/>
              <a:buChar char="•"/>
            </a:pPr>
            <a:r>
              <a:rPr lang="en-GB" sz="1200" dirty="0"/>
              <a:t>Right-click, change picture</a:t>
            </a:r>
          </a:p>
        </p:txBody>
      </p:sp>
      <p:grpSp>
        <p:nvGrpSpPr>
          <p:cNvPr id="21" name="Group 20">
            <a:extLst>
              <a:ext uri="{FF2B5EF4-FFF2-40B4-BE49-F238E27FC236}">
                <a16:creationId xmlns:a16="http://schemas.microsoft.com/office/drawing/2014/main" id="{2B707032-0BAF-266F-BCB2-D2190306B61B}"/>
              </a:ext>
              <a:ext uri="{C183D7F6-B498-43B3-948B-1728B52AA6E4}">
                <adec:decorative xmlns:adec="http://schemas.microsoft.com/office/drawing/2017/decorative" val="1"/>
              </a:ext>
            </a:extLst>
          </p:cNvPr>
          <p:cNvGrpSpPr/>
          <p:nvPr/>
        </p:nvGrpSpPr>
        <p:grpSpPr>
          <a:xfrm>
            <a:off x="7604794" y="-1298222"/>
            <a:ext cx="2257779" cy="1213555"/>
            <a:chOff x="8760176" y="-1298222"/>
            <a:chExt cx="2257779" cy="1213555"/>
          </a:xfrm>
        </p:grpSpPr>
        <p:sp>
          <p:nvSpPr>
            <p:cNvPr id="22" name="TextBox 21">
              <a:extLst>
                <a:ext uri="{FF2B5EF4-FFF2-40B4-BE49-F238E27FC236}">
                  <a16:creationId xmlns:a16="http://schemas.microsoft.com/office/drawing/2014/main" id="{E81C5442-D91D-7CD2-3E9C-055217C29610}"/>
                </a:ext>
              </a:extLst>
            </p:cNvPr>
            <p:cNvSpPr txBox="1"/>
            <p:nvPr/>
          </p:nvSpPr>
          <p:spPr>
            <a:xfrm>
              <a:off x="8760176" y="-1298222"/>
              <a:ext cx="2257779" cy="1213555"/>
            </a:xfrm>
            <a:prstGeom prst="rect">
              <a:avLst/>
            </a:prstGeom>
            <a:solidFill>
              <a:srgbClr val="ECB720"/>
            </a:solidFill>
          </p:spPr>
          <p:txBody>
            <a:bodyPr wrap="square" lIns="36000" tIns="36000" rIns="36000" bIns="36000" rtlCol="0">
              <a:noAutofit/>
            </a:bodyPr>
            <a:lstStyle/>
            <a:p>
              <a:pPr algn="l">
                <a:lnSpc>
                  <a:spcPct val="90000"/>
                </a:lnSpc>
              </a:pPr>
              <a:r>
                <a:rPr lang="en-GB" sz="1200" b="1" dirty="0"/>
                <a:t>If new picture causes placeholder to resize or rotate</a:t>
              </a:r>
            </a:p>
            <a:p>
              <a:pPr marL="144000" indent="-144000">
                <a:lnSpc>
                  <a:spcPct val="90000"/>
                </a:lnSpc>
                <a:buFont typeface="Arial" panose="020B0604020202020204" pitchFamily="34" charset="0"/>
                <a:buChar char="•"/>
              </a:pPr>
              <a:r>
                <a:rPr lang="en-GB" sz="1200" dirty="0"/>
                <a:t>Click on ‘Reset’ </a:t>
              </a:r>
              <a:br>
                <a:rPr lang="en-GB" sz="1200" dirty="0"/>
              </a:br>
              <a:r>
                <a:rPr lang="en-GB" sz="1200" dirty="0"/>
                <a:t>under ‘Slides’ tab </a:t>
              </a:r>
              <a:br>
                <a:rPr lang="en-GB" sz="1200" dirty="0"/>
              </a:br>
              <a:r>
                <a:rPr lang="en-GB" sz="1200" dirty="0"/>
                <a:t>on Ribbon</a:t>
              </a:r>
            </a:p>
          </p:txBody>
        </p:sp>
        <p:pic>
          <p:nvPicPr>
            <p:cNvPr id="23" name="Picture 22">
              <a:extLst>
                <a:ext uri="{FF2B5EF4-FFF2-40B4-BE49-F238E27FC236}">
                  <a16:creationId xmlns:a16="http://schemas.microsoft.com/office/drawing/2014/main" id="{3D7C4BE3-7A93-5A4A-9263-B79F4F9FC428}"/>
                </a:ext>
              </a:extLst>
            </p:cNvPr>
            <p:cNvPicPr>
              <a:picLocks noChangeAspect="1"/>
            </p:cNvPicPr>
            <p:nvPr/>
          </p:nvPicPr>
          <p:blipFill rotWithShape="1">
            <a:blip r:embed="rId3"/>
            <a:srcRect l="5637" t="1975" r="85013" b="80247"/>
            <a:stretch/>
          </p:blipFill>
          <p:spPr>
            <a:xfrm>
              <a:off x="10200571" y="-1001890"/>
              <a:ext cx="734456" cy="843844"/>
            </a:xfrm>
            <a:prstGeom prst="rect">
              <a:avLst/>
            </a:prstGeom>
          </p:spPr>
        </p:pic>
      </p:grpSp>
      <p:sp>
        <p:nvSpPr>
          <p:cNvPr id="24" name="TextBox 23">
            <a:extLst>
              <a:ext uri="{FF2B5EF4-FFF2-40B4-BE49-F238E27FC236}">
                <a16:creationId xmlns:a16="http://schemas.microsoft.com/office/drawing/2014/main" id="{CA2C715E-4CEF-51FC-DA97-A6B22FECCC32}"/>
              </a:ext>
              <a:ext uri="{C183D7F6-B498-43B3-948B-1728B52AA6E4}">
                <adec:decorative xmlns:adec="http://schemas.microsoft.com/office/drawing/2017/decorative" val="1"/>
              </a:ext>
            </a:extLst>
          </p:cNvPr>
          <p:cNvSpPr txBox="1"/>
          <p:nvPr/>
        </p:nvSpPr>
        <p:spPr>
          <a:xfrm>
            <a:off x="9934221" y="-1298222"/>
            <a:ext cx="2257779" cy="1213555"/>
          </a:xfrm>
          <a:prstGeom prst="rect">
            <a:avLst/>
          </a:prstGeom>
          <a:solidFill>
            <a:srgbClr val="ECB720"/>
          </a:solidFill>
        </p:spPr>
        <p:txBody>
          <a:bodyPr wrap="square" lIns="36000" tIns="36000" rIns="36000" bIns="36000" rtlCol="0">
            <a:noAutofit/>
          </a:bodyPr>
          <a:lstStyle/>
          <a:p>
            <a:pPr algn="l">
              <a:lnSpc>
                <a:spcPct val="90000"/>
              </a:lnSpc>
            </a:pPr>
            <a:r>
              <a:rPr lang="en-GB" sz="1200" b="1" dirty="0"/>
              <a:t>To resize or reposition image within placeholder:</a:t>
            </a:r>
          </a:p>
          <a:p>
            <a:pPr marL="144000" indent="-144000" algn="l">
              <a:lnSpc>
                <a:spcPct val="90000"/>
              </a:lnSpc>
              <a:buFont typeface="Arial" panose="020B0604020202020204" pitchFamily="34" charset="0"/>
              <a:buChar char="•"/>
            </a:pPr>
            <a:r>
              <a:rPr lang="en-GB" sz="1200" dirty="0"/>
              <a:t>Picture Format&gt; Crop</a:t>
            </a:r>
          </a:p>
          <a:p>
            <a:pPr marL="144000" indent="-144000" algn="l">
              <a:lnSpc>
                <a:spcPct val="90000"/>
              </a:lnSpc>
              <a:buFont typeface="Arial" panose="020B0604020202020204" pitchFamily="34" charset="0"/>
              <a:buChar char="•"/>
            </a:pPr>
            <a:r>
              <a:rPr lang="en-GB" sz="1200" dirty="0"/>
              <a:t>Resize using white circles at corners</a:t>
            </a:r>
          </a:p>
          <a:p>
            <a:pPr marL="144000" indent="-144000" algn="l">
              <a:lnSpc>
                <a:spcPct val="90000"/>
              </a:lnSpc>
              <a:buFont typeface="Arial" panose="020B0604020202020204" pitchFamily="34" charset="0"/>
              <a:buChar char="•"/>
            </a:pPr>
            <a:r>
              <a:rPr lang="en-GB" sz="1200" dirty="0"/>
              <a:t>Move by </a:t>
            </a:r>
            <a:r>
              <a:rPr lang="en-GB" sz="1200" dirty="0" err="1"/>
              <a:t>click+hold</a:t>
            </a:r>
            <a:r>
              <a:rPr lang="en-GB" sz="1200" dirty="0"/>
              <a:t> on grey area of image then drag to position</a:t>
            </a:r>
          </a:p>
          <a:p>
            <a:pPr marL="230400" indent="-230400" algn="l">
              <a:lnSpc>
                <a:spcPct val="90000"/>
              </a:lnSpc>
              <a:buFont typeface="Arial" panose="020B0604020202020204" pitchFamily="34" charset="0"/>
              <a:buChar char="•"/>
            </a:pPr>
            <a:endParaRPr lang="en-GB" sz="1200" dirty="0"/>
          </a:p>
        </p:txBody>
      </p:sp>
      <p:sp>
        <p:nvSpPr>
          <p:cNvPr id="2" name="TextBox 1">
            <a:extLst>
              <a:ext uri="{FF2B5EF4-FFF2-40B4-BE49-F238E27FC236}">
                <a16:creationId xmlns:a16="http://schemas.microsoft.com/office/drawing/2014/main" id="{608363A0-92FA-12A8-5B98-8A371D76E6A9}"/>
              </a:ext>
            </a:extLst>
          </p:cNvPr>
          <p:cNvSpPr txBox="1"/>
          <p:nvPr/>
        </p:nvSpPr>
        <p:spPr>
          <a:xfrm>
            <a:off x="527105" y="1155583"/>
            <a:ext cx="5863905" cy="4546833"/>
          </a:xfrm>
          <a:prstGeom prst="rect">
            <a:avLst/>
          </a:prstGeom>
          <a:noFill/>
        </p:spPr>
        <p:txBody>
          <a:bodyPr wrap="square" lIns="0" tIns="0" rIns="0" bIns="0" rtlCol="0">
            <a:noAutofit/>
          </a:bodyPr>
          <a:lstStyle/>
          <a:p>
            <a:pPr algn="l">
              <a:spcAft>
                <a:spcPts val="1134"/>
              </a:spcAft>
            </a:pPr>
            <a:r>
              <a:rPr lang="en-GB" sz="1600" dirty="0"/>
              <a:t>As part of your organisation’s application for a Public Health Accelerator Bid (PHAB) grant we have asked you to identify your project approach.</a:t>
            </a:r>
          </a:p>
          <a:p>
            <a:pPr algn="l">
              <a:spcAft>
                <a:spcPts val="1134"/>
              </a:spcAft>
            </a:pPr>
            <a:r>
              <a:rPr lang="en-GB" sz="1600" dirty="0"/>
              <a:t>We have asked you which of the following best applies to your project</a:t>
            </a:r>
          </a:p>
          <a:p>
            <a:pPr marL="285750" indent="-285750" algn="l">
              <a:spcAft>
                <a:spcPts val="1134"/>
              </a:spcAft>
              <a:buClr>
                <a:srgbClr val="FF0000"/>
              </a:buClr>
              <a:buFont typeface="Arial" panose="020B0604020202020204" pitchFamily="34" charset="0"/>
              <a:buChar char="•"/>
            </a:pPr>
            <a:r>
              <a:rPr lang="en-GB" sz="1600" dirty="0"/>
              <a:t>Population Health Management (PHM)</a:t>
            </a:r>
          </a:p>
          <a:p>
            <a:pPr marL="285750" indent="-285750" algn="l">
              <a:spcAft>
                <a:spcPts val="1134"/>
              </a:spcAft>
              <a:buClr>
                <a:srgbClr val="FF0000"/>
              </a:buClr>
              <a:buFont typeface="Arial" panose="020B0604020202020204" pitchFamily="34" charset="0"/>
              <a:buChar char="•"/>
            </a:pPr>
            <a:r>
              <a:rPr lang="en-GB" sz="1600" dirty="0"/>
              <a:t>Place based public health</a:t>
            </a:r>
          </a:p>
          <a:p>
            <a:pPr marL="285750" indent="-285750" algn="l">
              <a:spcAft>
                <a:spcPts val="1134"/>
              </a:spcAft>
              <a:buClr>
                <a:srgbClr val="FF0000"/>
              </a:buClr>
              <a:buFont typeface="Arial" panose="020B0604020202020204" pitchFamily="34" charset="0"/>
              <a:buChar char="•"/>
            </a:pPr>
            <a:r>
              <a:rPr lang="en-GB" sz="1600" dirty="0"/>
              <a:t>Partnerships that address wider determinates of health</a:t>
            </a:r>
          </a:p>
          <a:p>
            <a:pPr marL="285750" indent="-285750" algn="l">
              <a:spcAft>
                <a:spcPts val="1134"/>
              </a:spcAft>
              <a:buClr>
                <a:srgbClr val="FF0000"/>
              </a:buClr>
              <a:buFont typeface="Arial" panose="020B0604020202020204" pitchFamily="34" charset="0"/>
              <a:buChar char="•"/>
            </a:pPr>
            <a:r>
              <a:rPr lang="en-GB" sz="1600" dirty="0"/>
              <a:t>Prioritising mental health and wellbeing</a:t>
            </a:r>
          </a:p>
          <a:p>
            <a:pPr marL="285750" indent="-285750" algn="l">
              <a:spcAft>
                <a:spcPts val="1134"/>
              </a:spcAft>
              <a:buClr>
                <a:srgbClr val="FF0000"/>
              </a:buClr>
              <a:buFont typeface="Arial" panose="020B0604020202020204" pitchFamily="34" charset="0"/>
              <a:buChar char="•"/>
            </a:pPr>
            <a:r>
              <a:rPr lang="en-GB" sz="1600" dirty="0"/>
              <a:t>Proportionate Universalism</a:t>
            </a:r>
          </a:p>
          <a:p>
            <a:pPr algn="l">
              <a:spcAft>
                <a:spcPts val="1134"/>
              </a:spcAft>
              <a:buClr>
                <a:srgbClr val="FF0000"/>
              </a:buClr>
            </a:pPr>
            <a:r>
              <a:rPr lang="en-GB" sz="1600" dirty="0"/>
              <a:t>This guide can be used to help you identify your project approach (if you don’t already know it)</a:t>
            </a:r>
          </a:p>
          <a:p>
            <a:pPr algn="l">
              <a:spcAft>
                <a:spcPts val="1134"/>
              </a:spcAft>
              <a:buClr>
                <a:srgbClr val="FF0000"/>
              </a:buClr>
            </a:pPr>
            <a:r>
              <a:rPr lang="en-GB" sz="1600" dirty="0"/>
              <a:t>If you have any questions or need further advice please contact PHABApplications@activeessex.org</a:t>
            </a:r>
          </a:p>
        </p:txBody>
      </p:sp>
    </p:spTree>
    <p:extLst>
      <p:ext uri="{BB962C8B-B14F-4D97-AF65-F5344CB8AC3E}">
        <p14:creationId xmlns:p14="http://schemas.microsoft.com/office/powerpoint/2010/main" val="460801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B09A6-D463-130D-F8BB-EDE0A964DCBD}"/>
              </a:ext>
            </a:extLst>
          </p:cNvPr>
          <p:cNvSpPr>
            <a:spLocks noGrp="1"/>
          </p:cNvSpPr>
          <p:nvPr>
            <p:ph type="title"/>
          </p:nvPr>
        </p:nvSpPr>
        <p:spPr>
          <a:xfrm>
            <a:off x="545124" y="517524"/>
            <a:ext cx="11013830" cy="1065091"/>
          </a:xfrm>
        </p:spPr>
        <p:txBody>
          <a:bodyPr/>
          <a:lstStyle/>
          <a:p>
            <a:r>
              <a:rPr lang="en-GB" dirty="0"/>
              <a:t>Population Health Management (PHM)</a:t>
            </a:r>
          </a:p>
        </p:txBody>
      </p:sp>
      <p:sp>
        <p:nvSpPr>
          <p:cNvPr id="5" name="Content Placeholder 4">
            <a:extLst>
              <a:ext uri="{FF2B5EF4-FFF2-40B4-BE49-F238E27FC236}">
                <a16:creationId xmlns:a16="http://schemas.microsoft.com/office/drawing/2014/main" id="{99E84C93-471C-0DD3-167D-1CF16ED19A6C}"/>
              </a:ext>
            </a:extLst>
          </p:cNvPr>
          <p:cNvSpPr>
            <a:spLocks noGrp="1"/>
          </p:cNvSpPr>
          <p:nvPr>
            <p:ph idx="1"/>
          </p:nvPr>
        </p:nvSpPr>
        <p:spPr>
          <a:xfrm>
            <a:off x="539749" y="1582615"/>
            <a:ext cx="7354291" cy="4625238"/>
          </a:xfrm>
        </p:spPr>
        <p:txBody>
          <a:bodyPr/>
          <a:lstStyle/>
          <a:p>
            <a:pPr lvl="1"/>
            <a:r>
              <a:rPr lang="en-GB" sz="1600" dirty="0"/>
              <a:t>Population Health Management (PHM) is a way of working to help frontline teams understand current health and care needs and predict what local people will need in the future.</a:t>
            </a:r>
          </a:p>
          <a:p>
            <a:pPr lvl="1"/>
            <a:r>
              <a:rPr lang="en-GB" sz="1600" dirty="0"/>
              <a:t>Only 20% of a person’s health outcomes are attributed to the ability to access good quality health care.</a:t>
            </a:r>
          </a:p>
          <a:p>
            <a:pPr lvl="1"/>
            <a:r>
              <a:rPr lang="en-GB" sz="1600" dirty="0"/>
              <a:t>PHM is a partnership approach across the NHS and other public services including councils, the public, schools, the fire service, voluntary sector, housing associations, social services and the police. All have a role to play in addressing the issues that affect people’s health and wellbeing. </a:t>
            </a:r>
          </a:p>
          <a:p>
            <a:pPr lvl="1"/>
            <a:r>
              <a:rPr lang="en-GB" sz="1600" dirty="0"/>
              <a:t>PHM uses historical and current data to understand what factors are driving poor outcomes in different population groups. Local health and care services can then design new proactive models of care which will improve health and wellbeing today as well in future years.</a:t>
            </a:r>
          </a:p>
          <a:p>
            <a:pPr lvl="1"/>
            <a:r>
              <a:rPr lang="en-GB" sz="1600" dirty="0"/>
              <a:t>This means organisations can tailor better care and support for individuals, design more joined up and sustainable health and care services and make better use of public resources.</a:t>
            </a:r>
          </a:p>
        </p:txBody>
      </p:sp>
      <p:pic>
        <p:nvPicPr>
          <p:cNvPr id="7" name="Picture 6" descr="A magnifying glass over a group of people">
            <a:extLst>
              <a:ext uri="{FF2B5EF4-FFF2-40B4-BE49-F238E27FC236}">
                <a16:creationId xmlns:a16="http://schemas.microsoft.com/office/drawing/2014/main" id="{A56FF201-C35B-B9D6-1082-9F74A78E0D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9953" y="2712449"/>
            <a:ext cx="3362298" cy="2365569"/>
          </a:xfrm>
          <a:prstGeom prst="rect">
            <a:avLst/>
          </a:prstGeom>
        </p:spPr>
      </p:pic>
    </p:spTree>
    <p:extLst>
      <p:ext uri="{BB962C8B-B14F-4D97-AF65-F5344CB8AC3E}">
        <p14:creationId xmlns:p14="http://schemas.microsoft.com/office/powerpoint/2010/main" val="3960077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EE Aberton Colchester&#10;">
            <a:extLst>
              <a:ext uri="{FF2B5EF4-FFF2-40B4-BE49-F238E27FC236}">
                <a16:creationId xmlns:a16="http://schemas.microsoft.com/office/drawing/2014/main" id="{3C8E33CA-4A85-8CA3-BA84-4EA2E62D329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8" b="8"/>
          <a:stretch/>
        </p:blipFill>
        <p:spPr/>
      </p:pic>
      <p:sp>
        <p:nvSpPr>
          <p:cNvPr id="3" name="Title 2">
            <a:extLst>
              <a:ext uri="{FF2B5EF4-FFF2-40B4-BE49-F238E27FC236}">
                <a16:creationId xmlns:a16="http://schemas.microsoft.com/office/drawing/2014/main" id="{9C19524A-787A-40B8-8984-6AECC6435BAC}"/>
              </a:ext>
            </a:extLst>
          </p:cNvPr>
          <p:cNvSpPr>
            <a:spLocks noGrp="1"/>
          </p:cNvSpPr>
          <p:nvPr>
            <p:ph type="title"/>
          </p:nvPr>
        </p:nvSpPr>
        <p:spPr>
          <a:xfrm>
            <a:off x="545124" y="517524"/>
            <a:ext cx="5978762" cy="1065091"/>
          </a:xfrm>
        </p:spPr>
        <p:txBody>
          <a:bodyPr/>
          <a:lstStyle/>
          <a:p>
            <a:r>
              <a:rPr lang="en-GB" dirty="0"/>
              <a:t>Place based Public Health</a:t>
            </a:r>
          </a:p>
        </p:txBody>
      </p:sp>
      <p:sp>
        <p:nvSpPr>
          <p:cNvPr id="4" name="Content Placeholder 3">
            <a:extLst>
              <a:ext uri="{FF2B5EF4-FFF2-40B4-BE49-F238E27FC236}">
                <a16:creationId xmlns:a16="http://schemas.microsoft.com/office/drawing/2014/main" id="{757B25DC-2E2B-59BA-02A2-FA724403CEEE}"/>
              </a:ext>
            </a:extLst>
          </p:cNvPr>
          <p:cNvSpPr>
            <a:spLocks noGrp="1"/>
          </p:cNvSpPr>
          <p:nvPr>
            <p:ph idx="1"/>
          </p:nvPr>
        </p:nvSpPr>
        <p:spPr>
          <a:xfrm>
            <a:off x="545124" y="2100139"/>
            <a:ext cx="4608000" cy="3354341"/>
          </a:xfrm>
        </p:spPr>
        <p:txBody>
          <a:bodyPr/>
          <a:lstStyle/>
          <a:p>
            <a:pPr lvl="1"/>
            <a:r>
              <a:rPr lang="en-GB" sz="1800" dirty="0"/>
              <a:t>Place based working is a person-centred, bottom up approach used to meet the unique needs in one given location by working together to use the best available resources and collaborate to gain local knowledge and insight.</a:t>
            </a:r>
          </a:p>
          <a:p>
            <a:pPr lvl="1"/>
            <a:r>
              <a:rPr lang="en-GB" sz="1800" dirty="0"/>
              <a:t>By working collaboratively with the people who live and work locally, it aims to build a picture of the system from a local perspective, taking an asset based approach that seeks to highlight the strengths, capacity and knowledge of all those involved.</a:t>
            </a:r>
          </a:p>
        </p:txBody>
      </p:sp>
    </p:spTree>
    <p:extLst>
      <p:ext uri="{BB962C8B-B14F-4D97-AF65-F5344CB8AC3E}">
        <p14:creationId xmlns:p14="http://schemas.microsoft.com/office/powerpoint/2010/main" val="1582072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a:xfrm>
            <a:off x="545124" y="517524"/>
            <a:ext cx="10763236" cy="1168663"/>
          </a:xfrm>
        </p:spPr>
        <p:txBody>
          <a:bodyPr/>
          <a:lstStyle/>
          <a:p>
            <a:r>
              <a:rPr lang="en-GB" dirty="0"/>
              <a:t>Partnerships that address the wider determinates of health</a:t>
            </a:r>
          </a:p>
        </p:txBody>
      </p:sp>
      <p:sp>
        <p:nvSpPr>
          <p:cNvPr id="3" name="Content Placeholder 2">
            <a:extLst>
              <a:ext uri="{FF2B5EF4-FFF2-40B4-BE49-F238E27FC236}">
                <a16:creationId xmlns:a16="http://schemas.microsoft.com/office/drawing/2014/main" id="{AA235D10-7B94-BD9D-BE74-BBB9F64D14D5}"/>
              </a:ext>
            </a:extLst>
          </p:cNvPr>
          <p:cNvSpPr>
            <a:spLocks noGrp="1"/>
          </p:cNvSpPr>
          <p:nvPr>
            <p:ph sz="half" idx="1"/>
          </p:nvPr>
        </p:nvSpPr>
        <p:spPr>
          <a:xfrm>
            <a:off x="545124" y="2148951"/>
            <a:ext cx="5268447" cy="3530396"/>
          </a:xfrm>
        </p:spPr>
        <p:txBody>
          <a:bodyPr/>
          <a:lstStyle/>
          <a:p>
            <a:pPr lvl="1"/>
            <a:r>
              <a:rPr lang="en-GB" sz="1800" dirty="0"/>
              <a:t>The wider determinates of health are also known as the social determinates, they are the social, economic and environmental factors which impact on people’s health.</a:t>
            </a:r>
          </a:p>
          <a:p>
            <a:pPr lvl="1"/>
            <a:r>
              <a:rPr lang="en-GB" sz="1800" dirty="0"/>
              <a:t>Wider determinates have an importance influence on health inequalities the lower the socio-economic position, the worse the health. Research has shown that wider determinates can be more important than health care or lifestyle choices in influencing health. </a:t>
            </a:r>
          </a:p>
          <a:p>
            <a:pPr lvl="1"/>
            <a:r>
              <a:rPr lang="en-GB" sz="1800" dirty="0"/>
              <a:t>For example, a family who live in a damp and mouldy home are likely to develop respiratory issues, regardless of whether or not they smoke.</a:t>
            </a:r>
          </a:p>
        </p:txBody>
      </p:sp>
      <p:pic>
        <p:nvPicPr>
          <p:cNvPr id="5" name="Picture 4" descr="A diagram of a group of people">
            <a:extLst>
              <a:ext uri="{FF2B5EF4-FFF2-40B4-BE49-F238E27FC236}">
                <a16:creationId xmlns:a16="http://schemas.microsoft.com/office/drawing/2014/main" id="{1C1E28F4-1786-B034-7D88-E9AAADB1AA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8972" y="2278940"/>
            <a:ext cx="4629388" cy="3270418"/>
          </a:xfrm>
          <a:prstGeom prst="rect">
            <a:avLst/>
          </a:prstGeom>
        </p:spPr>
      </p:pic>
    </p:spTree>
    <p:extLst>
      <p:ext uri="{BB962C8B-B14F-4D97-AF65-F5344CB8AC3E}">
        <p14:creationId xmlns:p14="http://schemas.microsoft.com/office/powerpoint/2010/main" val="393779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842B3-B533-2F83-05C5-06B028A1782F}"/>
              </a:ext>
            </a:extLst>
          </p:cNvPr>
          <p:cNvSpPr>
            <a:spLocks noGrp="1"/>
          </p:cNvSpPr>
          <p:nvPr>
            <p:ph type="title"/>
          </p:nvPr>
        </p:nvSpPr>
        <p:spPr>
          <a:xfrm>
            <a:off x="545123" y="517524"/>
            <a:ext cx="11367243" cy="1065091"/>
          </a:xfrm>
        </p:spPr>
        <p:txBody>
          <a:bodyPr/>
          <a:lstStyle/>
          <a:p>
            <a:r>
              <a:rPr lang="en-GB" dirty="0"/>
              <a:t>Prioritising mental health an</a:t>
            </a:r>
            <a:r>
              <a:rPr lang="en-GB" dirty="0">
                <a:solidFill>
                  <a:schemeClr val="bg1"/>
                </a:solidFill>
              </a:rPr>
              <a:t>d</a:t>
            </a:r>
            <a:r>
              <a:rPr lang="en-GB" dirty="0"/>
              <a:t> </a:t>
            </a:r>
            <a:r>
              <a:rPr lang="en-GB" dirty="0">
                <a:solidFill>
                  <a:schemeClr val="bg1"/>
                </a:solidFill>
              </a:rPr>
              <a:t>wellbeing</a:t>
            </a:r>
          </a:p>
        </p:txBody>
      </p:sp>
      <p:sp>
        <p:nvSpPr>
          <p:cNvPr id="3" name="Content Placeholder 2">
            <a:extLst>
              <a:ext uri="{FF2B5EF4-FFF2-40B4-BE49-F238E27FC236}">
                <a16:creationId xmlns:a16="http://schemas.microsoft.com/office/drawing/2014/main" id="{87D2A886-B769-344B-5D73-B0C5DA243570}"/>
              </a:ext>
            </a:extLst>
          </p:cNvPr>
          <p:cNvSpPr>
            <a:spLocks noGrp="1"/>
          </p:cNvSpPr>
          <p:nvPr>
            <p:ph idx="1"/>
          </p:nvPr>
        </p:nvSpPr>
        <p:spPr>
          <a:xfrm>
            <a:off x="539749" y="1716839"/>
            <a:ext cx="4608000" cy="4141450"/>
          </a:xfrm>
        </p:spPr>
        <p:txBody>
          <a:bodyPr/>
          <a:lstStyle/>
          <a:p>
            <a:pPr lvl="1"/>
            <a:r>
              <a:rPr lang="en-GB" sz="1600" dirty="0"/>
              <a:t>Mental health and mental illness has an impact on everyone – either directly or indirectly. People with more serious mental illness die 15 – 20 years earlier than the rest of the population and suicide is the leading cause of death for people between the ages of 10 and 34. </a:t>
            </a:r>
          </a:p>
          <a:p>
            <a:pPr lvl="1"/>
            <a:r>
              <a:rPr lang="en-GB" sz="1600" dirty="0"/>
              <a:t>Our mental health influences our physical health as well as our capability to lead a healthy lifestyle and to manage and recover from physical health conditions. </a:t>
            </a:r>
          </a:p>
          <a:p>
            <a:pPr lvl="1"/>
            <a:r>
              <a:rPr lang="en-GB" sz="1600" dirty="0"/>
              <a:t>People with physical health problems, especially long term conditions, are at increased risk of poor mental health – particularly depression and anxiety. Around 30% of people with any long term physical health condition also have a mental health problem. Poor mental health, in turn, exacerbates some long term conditions, such as chronic pain. </a:t>
            </a:r>
          </a:p>
        </p:txBody>
      </p:sp>
      <p:sp>
        <p:nvSpPr>
          <p:cNvPr id="4" name="Text Placeholder 3">
            <a:extLst>
              <a:ext uri="{FF2B5EF4-FFF2-40B4-BE49-F238E27FC236}">
                <a16:creationId xmlns:a16="http://schemas.microsoft.com/office/drawing/2014/main" id="{D77E3B35-09D1-6F5F-FD6F-A2A911F7A4EC}"/>
              </a:ext>
            </a:extLst>
          </p:cNvPr>
          <p:cNvSpPr>
            <a:spLocks noGrp="1"/>
          </p:cNvSpPr>
          <p:nvPr>
            <p:ph type="body" sz="quarter" idx="10"/>
          </p:nvPr>
        </p:nvSpPr>
        <p:spPr>
          <a:xfrm>
            <a:off x="7125988" y="1984675"/>
            <a:ext cx="4526263" cy="2888650"/>
          </a:xfrm>
        </p:spPr>
        <p:txBody>
          <a:bodyPr/>
          <a:lstStyle/>
          <a:p>
            <a:r>
              <a:rPr lang="en-GB" sz="2400" b="1" dirty="0"/>
              <a:t>The World Health Organisation defines mental health as “a state of wellbeing in which the individual realises their abilities, can cope with the normal stresses of life, work productively and fruitfully, and is able to make a contribution to his or her community”</a:t>
            </a:r>
            <a:endParaRPr lang="en-GB" sz="2400" dirty="0"/>
          </a:p>
        </p:txBody>
      </p:sp>
    </p:spTree>
    <p:extLst>
      <p:ext uri="{BB962C8B-B14F-4D97-AF65-F5344CB8AC3E}">
        <p14:creationId xmlns:p14="http://schemas.microsoft.com/office/powerpoint/2010/main" val="2225181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21005-D699-0188-FB36-F51D30E1623F}"/>
              </a:ext>
            </a:extLst>
          </p:cNvPr>
          <p:cNvSpPr>
            <a:spLocks noGrp="1"/>
          </p:cNvSpPr>
          <p:nvPr>
            <p:ph type="title"/>
          </p:nvPr>
        </p:nvSpPr>
        <p:spPr>
          <a:xfrm>
            <a:off x="545123" y="517524"/>
            <a:ext cx="10805181" cy="1065091"/>
          </a:xfrm>
        </p:spPr>
        <p:txBody>
          <a:bodyPr/>
          <a:lstStyle/>
          <a:p>
            <a:r>
              <a:rPr lang="en-GB" dirty="0"/>
              <a:t>Proportionate universalism</a:t>
            </a:r>
          </a:p>
        </p:txBody>
      </p:sp>
      <p:sp>
        <p:nvSpPr>
          <p:cNvPr id="3" name="Content Placeholder 2">
            <a:extLst>
              <a:ext uri="{FF2B5EF4-FFF2-40B4-BE49-F238E27FC236}">
                <a16:creationId xmlns:a16="http://schemas.microsoft.com/office/drawing/2014/main" id="{E9A50437-CCB5-5D9D-20B8-C2A19C662B16}"/>
              </a:ext>
            </a:extLst>
          </p:cNvPr>
          <p:cNvSpPr>
            <a:spLocks noGrp="1"/>
          </p:cNvSpPr>
          <p:nvPr>
            <p:ph idx="1"/>
          </p:nvPr>
        </p:nvSpPr>
        <p:spPr/>
        <p:txBody>
          <a:bodyPr/>
          <a:lstStyle/>
          <a:p>
            <a:pPr lvl="1"/>
            <a:r>
              <a:rPr lang="en-GB" dirty="0"/>
              <a:t>Proportionate universalism is the resourcing and delivery of universal services at a scale and intensity proportionate to the degree to need. Services are therefore universally available, not only for the most disadvantaged, and are able to respond to the level of presenting need. </a:t>
            </a:r>
          </a:p>
          <a:p>
            <a:pPr lvl="1"/>
            <a:r>
              <a:rPr lang="en-GB" dirty="0"/>
              <a:t>Proportionate universalism aims to improve the health of the whole population, across the social gradient, whilst simultaneously improving the health of the most disadvantaged fastest. </a:t>
            </a:r>
          </a:p>
          <a:p>
            <a:pPr lvl="1"/>
            <a:r>
              <a:rPr lang="en-GB" dirty="0"/>
              <a:t>Planning for proportionate universalism requires an assessment of need and an understanding of the impact of social inequalities on health outcomes.</a:t>
            </a:r>
          </a:p>
        </p:txBody>
      </p:sp>
      <p:pic>
        <p:nvPicPr>
          <p:cNvPr id="6" name="Picture 5" descr="A group of people holding apples above their heads">
            <a:extLst>
              <a:ext uri="{FF2B5EF4-FFF2-40B4-BE49-F238E27FC236}">
                <a16:creationId xmlns:a16="http://schemas.microsoft.com/office/drawing/2014/main" id="{DC77A61A-CC96-BAEB-B27C-3299643DAC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1599" y="1679485"/>
            <a:ext cx="5226319" cy="3499030"/>
          </a:xfrm>
          <a:prstGeom prst="rect">
            <a:avLst/>
          </a:prstGeom>
        </p:spPr>
      </p:pic>
    </p:spTree>
    <p:extLst>
      <p:ext uri="{BB962C8B-B14F-4D97-AF65-F5344CB8AC3E}">
        <p14:creationId xmlns:p14="http://schemas.microsoft.com/office/powerpoint/2010/main" val="4150298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39F10-7AEF-176A-4414-64C2538F4B79}"/>
              </a:ext>
            </a:extLst>
          </p:cNvPr>
          <p:cNvSpPr>
            <a:spLocks noGrp="1"/>
          </p:cNvSpPr>
          <p:nvPr>
            <p:ph type="title"/>
          </p:nvPr>
        </p:nvSpPr>
        <p:spPr/>
        <p:txBody>
          <a:bodyPr/>
          <a:lstStyle/>
          <a:p>
            <a:r>
              <a:rPr lang="en-US" dirty="0"/>
              <a:t>This information is issued by: Essex County Council </a:t>
            </a:r>
            <a:br>
              <a:rPr lang="en-US" dirty="0"/>
            </a:br>
            <a:endParaRPr lang="en-GB" dirty="0"/>
          </a:p>
        </p:txBody>
      </p:sp>
      <p:sp>
        <p:nvSpPr>
          <p:cNvPr id="3" name="Text Placeholder 2">
            <a:extLst>
              <a:ext uri="{FF2B5EF4-FFF2-40B4-BE49-F238E27FC236}">
                <a16:creationId xmlns:a16="http://schemas.microsoft.com/office/drawing/2014/main" id="{58CFC622-21CB-5914-8F0B-8118C5DC8A99}"/>
              </a:ext>
            </a:extLst>
          </p:cNvPr>
          <p:cNvSpPr>
            <a:spLocks noGrp="1"/>
          </p:cNvSpPr>
          <p:nvPr>
            <p:ph type="body" sz="quarter" idx="10"/>
          </p:nvPr>
        </p:nvSpPr>
        <p:spPr>
          <a:xfrm>
            <a:off x="539750" y="1954800"/>
            <a:ext cx="2944114" cy="1925537"/>
          </a:xfrm>
        </p:spPr>
        <p:txBody>
          <a:bodyPr/>
          <a:lstStyle/>
          <a:p>
            <a:r>
              <a:rPr lang="en-US" dirty="0"/>
              <a:t>Contact us:</a:t>
            </a:r>
            <a:br>
              <a:rPr lang="en-US" dirty="0"/>
            </a:br>
            <a:r>
              <a:rPr lang="en-US" dirty="0"/>
              <a:t>PHABApplications@activeessex.org</a:t>
            </a:r>
            <a:br>
              <a:rPr lang="en-US" dirty="0"/>
            </a:br>
            <a:endParaRPr lang="en-US" dirty="0"/>
          </a:p>
          <a:p>
            <a:r>
              <a:rPr lang="en-US" dirty="0"/>
              <a:t> </a:t>
            </a:r>
            <a:br>
              <a:rPr lang="en-US" dirty="0"/>
            </a:br>
            <a:r>
              <a:rPr lang="en-US" dirty="0"/>
              <a:t>Essex County Council </a:t>
            </a:r>
            <a:br>
              <a:rPr lang="en-US" dirty="0"/>
            </a:br>
            <a:r>
              <a:rPr lang="en-US" dirty="0"/>
              <a:t>County Hall, Chelmsford </a:t>
            </a:r>
            <a:br>
              <a:rPr lang="en-US" dirty="0"/>
            </a:br>
            <a:r>
              <a:rPr lang="en-US" dirty="0"/>
              <a:t>Essex, CM1 1QH</a:t>
            </a:r>
          </a:p>
          <a:p>
            <a:endParaRPr lang="en-GB" dirty="0"/>
          </a:p>
        </p:txBody>
      </p:sp>
      <p:sp>
        <p:nvSpPr>
          <p:cNvPr id="4" name="Text Placeholder 3">
            <a:extLst>
              <a:ext uri="{FF2B5EF4-FFF2-40B4-BE49-F238E27FC236}">
                <a16:creationId xmlns:a16="http://schemas.microsoft.com/office/drawing/2014/main" id="{3F4AC112-9BFD-936E-6B57-9DEE7415FD0F}"/>
              </a:ext>
            </a:extLst>
          </p:cNvPr>
          <p:cNvSpPr>
            <a:spLocks noGrp="1"/>
          </p:cNvSpPr>
          <p:nvPr>
            <p:ph type="body" sz="quarter" idx="11"/>
          </p:nvPr>
        </p:nvSpPr>
        <p:spPr/>
        <p:txBody>
          <a:bodyPr/>
          <a:lstStyle/>
          <a:p>
            <a:r>
              <a:rPr lang="en-GB" dirty="0"/>
              <a:t>facebook.com/</a:t>
            </a:r>
            <a:r>
              <a:rPr lang="en-GB" dirty="0" err="1"/>
              <a:t>essexcountycouncil</a:t>
            </a:r>
            <a:endParaRPr lang="en-GB" dirty="0"/>
          </a:p>
        </p:txBody>
      </p:sp>
      <p:sp>
        <p:nvSpPr>
          <p:cNvPr id="5" name="Text Placeholder 4">
            <a:extLst>
              <a:ext uri="{FF2B5EF4-FFF2-40B4-BE49-F238E27FC236}">
                <a16:creationId xmlns:a16="http://schemas.microsoft.com/office/drawing/2014/main" id="{4318CC2F-F138-3C92-A801-110BB34CD90E}"/>
              </a:ext>
            </a:extLst>
          </p:cNvPr>
          <p:cNvSpPr>
            <a:spLocks noGrp="1"/>
          </p:cNvSpPr>
          <p:nvPr>
            <p:ph type="body" sz="quarter" idx="12"/>
          </p:nvPr>
        </p:nvSpPr>
        <p:spPr/>
        <p:txBody>
          <a:bodyPr/>
          <a:lstStyle/>
          <a:p>
            <a:r>
              <a:rPr lang="en-GB" dirty="0" err="1"/>
              <a:t>Essex_CC</a:t>
            </a:r>
            <a:endParaRPr lang="en-GB" dirty="0"/>
          </a:p>
        </p:txBody>
      </p:sp>
      <p:sp>
        <p:nvSpPr>
          <p:cNvPr id="6" name="Text Placeholder 5">
            <a:extLst>
              <a:ext uri="{FF2B5EF4-FFF2-40B4-BE49-F238E27FC236}">
                <a16:creationId xmlns:a16="http://schemas.microsoft.com/office/drawing/2014/main" id="{3BD1A842-1709-997F-1715-E3E211B33662}"/>
              </a:ext>
            </a:extLst>
          </p:cNvPr>
          <p:cNvSpPr>
            <a:spLocks noGrp="1"/>
          </p:cNvSpPr>
          <p:nvPr>
            <p:ph type="body" sz="quarter" idx="13"/>
          </p:nvPr>
        </p:nvSpPr>
        <p:spPr/>
        <p:txBody>
          <a:bodyPr/>
          <a:lstStyle/>
          <a:p>
            <a:r>
              <a:rPr lang="en-US" dirty="0"/>
              <a:t>The information contained in this document can be translated, and/or made available in alternative formats, on request.</a:t>
            </a:r>
          </a:p>
          <a:p>
            <a:r>
              <a:rPr lang="en-US" dirty="0"/>
              <a:t>Published 2023</a:t>
            </a:r>
            <a:endParaRPr lang="en-GB" dirty="0"/>
          </a:p>
        </p:txBody>
      </p:sp>
      <p:pic>
        <p:nvPicPr>
          <p:cNvPr id="10" name="Graphic 9" descr="Twitter logo with hyperlink to ECC">
            <a:hlinkClick r:id="rId2"/>
            <a:extLst>
              <a:ext uri="{FF2B5EF4-FFF2-40B4-BE49-F238E27FC236}">
                <a16:creationId xmlns:a16="http://schemas.microsoft.com/office/drawing/2014/main" id="{1F238D15-DC5A-0DCF-5600-7338EF1225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085126"/>
            <a:ext cx="180975" cy="180975"/>
          </a:xfrm>
          <a:prstGeom prst="rect">
            <a:avLst/>
          </a:prstGeom>
        </p:spPr>
      </p:pic>
      <p:sp>
        <p:nvSpPr>
          <p:cNvPr id="7" name="Rectangle 6" descr="Hyperlink to ECC on Twitter">
            <a:hlinkClick r:id="rId2"/>
            <a:extLst>
              <a:ext uri="{FF2B5EF4-FFF2-40B4-BE49-F238E27FC236}">
                <a16:creationId xmlns:a16="http://schemas.microsoft.com/office/drawing/2014/main" id="{7D780071-514E-1185-D10D-DD3059070567}"/>
              </a:ext>
            </a:extLst>
          </p:cNvPr>
          <p:cNvSpPr/>
          <p:nvPr/>
        </p:nvSpPr>
        <p:spPr>
          <a:xfrm>
            <a:off x="817200" y="4032738"/>
            <a:ext cx="3326400" cy="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descr="Facebook logo with hyperlink to ECC">
            <a:hlinkClick r:id="rId5"/>
            <a:extLst>
              <a:ext uri="{FF2B5EF4-FFF2-40B4-BE49-F238E27FC236}">
                <a16:creationId xmlns:a16="http://schemas.microsoft.com/office/drawing/2014/main" id="{98648007-FCB4-59A4-6F64-A8913F5573B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0000" y="4384294"/>
            <a:ext cx="180975" cy="180975"/>
          </a:xfrm>
          <a:prstGeom prst="rect">
            <a:avLst/>
          </a:prstGeom>
        </p:spPr>
      </p:pic>
      <p:sp>
        <p:nvSpPr>
          <p:cNvPr id="8" name="Rectangle 7" descr="Hyperlink to ECC on Facebook">
            <a:hlinkClick r:id="rId5"/>
            <a:extLst>
              <a:ext uri="{FF2B5EF4-FFF2-40B4-BE49-F238E27FC236}">
                <a16:creationId xmlns:a16="http://schemas.microsoft.com/office/drawing/2014/main" id="{3CDE0499-8799-B210-9F08-4B9B9B40299C}"/>
              </a:ext>
            </a:extLst>
          </p:cNvPr>
          <p:cNvSpPr/>
          <p:nvPr/>
        </p:nvSpPr>
        <p:spPr>
          <a:xfrm>
            <a:off x="817200" y="4313538"/>
            <a:ext cx="3326400" cy="298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4680049"/>
      </p:ext>
    </p:extLst>
  </p:cSld>
  <p:clrMapOvr>
    <a:masterClrMapping/>
  </p:clrMapOvr>
</p:sld>
</file>

<file path=ppt/theme/theme1.xml><?xml version="1.0" encoding="utf-8"?>
<a:theme xmlns:a="http://schemas.openxmlformats.org/drawingml/2006/main" name="Office Theme">
  <a:themeElements>
    <a:clrScheme name="Custom 26">
      <a:dk1>
        <a:srgbClr val="000000"/>
      </a:dk1>
      <a:lt1>
        <a:sysClr val="window" lastClr="FFFFFF"/>
      </a:lt1>
      <a:dk2>
        <a:srgbClr val="000000"/>
      </a:dk2>
      <a:lt2>
        <a:srgbClr val="FFFFFF"/>
      </a:lt2>
      <a:accent1>
        <a:srgbClr val="E40037"/>
      </a:accent1>
      <a:accent2>
        <a:srgbClr val="4179AA"/>
      </a:accent2>
      <a:accent3>
        <a:srgbClr val="E97135"/>
      </a:accent3>
      <a:accent4>
        <a:srgbClr val="9361B3"/>
      </a:accent4>
      <a:accent5>
        <a:srgbClr val="3A7D64"/>
      </a:accent5>
      <a:accent6>
        <a:srgbClr val="C84674"/>
      </a:accent6>
      <a:hlink>
        <a:srgbClr val="4179AA"/>
      </a:hlink>
      <a:folHlink>
        <a:srgbClr val="76766B"/>
      </a:folHlink>
    </a:clrScheme>
    <a:fontScheme name="Custom 2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spcAft>
            <a:spcPts val="1134"/>
          </a:spcAft>
          <a:defRPr sz="1500" dirty="0"/>
        </a:defPPr>
      </a:lstStyle>
    </a:txDef>
  </a:objectDefaults>
  <a:extraClrSchemeLst/>
  <a:custClrLst>
    <a:custClr name="Primary white">
      <a:srgbClr val="FFFFFF"/>
    </a:custClr>
    <a:custClr name="Bright 1">
      <a:srgbClr val="E40037"/>
    </a:custClr>
    <a:custClr name="Bright 6">
      <a:srgbClr val="4179AA"/>
    </a:custClr>
    <a:custClr name="Strong 1">
      <a:srgbClr val="921D33"/>
    </a:custClr>
    <a:custClr name="Strong 6">
      <a:srgbClr val="004C94"/>
    </a:custClr>
    <a:custClr name="Soft 1">
      <a:srgbClr val="EAD2D5"/>
    </a:custClr>
    <a:custClr name="Soft 6">
      <a:srgbClr val="C3D3E5"/>
    </a:custClr>
    <a:custClr name="BLANK">
      <a:srgbClr val="FFFFFF"/>
    </a:custClr>
    <a:custClr name="BLANK">
      <a:srgbClr val="FFFFFF"/>
    </a:custClr>
    <a:custClr name="BLANK">
      <a:srgbClr val="FFFFFF"/>
    </a:custClr>
    <a:custClr name="Primary red">
      <a:srgbClr val="E40037"/>
    </a:custClr>
    <a:custClr name="Bright 2">
      <a:srgbClr val="E97135"/>
    </a:custClr>
    <a:custClr name="Bright 7">
      <a:srgbClr val="3A7D64"/>
    </a:custClr>
    <a:custClr name="Strong 2">
      <a:srgbClr val="C65015"/>
    </a:custClr>
    <a:custClr name="Strong 7">
      <a:srgbClr val="1D594C"/>
    </a:custClr>
    <a:custClr name="Soft 2">
      <a:srgbClr val="F3D0A5"/>
    </a:custClr>
    <a:custClr name="Soft 7">
      <a:srgbClr val="BBCCCF"/>
    </a:custClr>
    <a:custClr name="BLANK">
      <a:srgbClr val="FFFFFF"/>
    </a:custClr>
    <a:custClr name="BLANK">
      <a:srgbClr val="FFFFFF"/>
    </a:custClr>
    <a:custClr name="BLANK">
      <a:srgbClr val="FFFFFF"/>
    </a:custClr>
    <a:custClr name="Primary black">
      <a:srgbClr val="000000"/>
    </a:custClr>
    <a:custClr name="Bright 3">
      <a:srgbClr val="ECB720"/>
    </a:custClr>
    <a:custClr name="Brihgt 8">
      <a:srgbClr val="729D4D"/>
    </a:custClr>
    <a:custClr name="Strong 3">
      <a:srgbClr val="C69318"/>
    </a:custClr>
    <a:custClr name="Strong 8">
      <a:srgbClr val="4B7131"/>
    </a:custClr>
    <a:custClr name="Soft 3">
      <a:srgbClr val="F0E3BB"/>
    </a:custClr>
    <a:custClr name="Soft 8">
      <a:srgbClr val="D2DCBB"/>
    </a:custClr>
    <a:custClr name="BLANK">
      <a:srgbClr val="FFFFFF"/>
    </a:custClr>
    <a:custClr name="BLANK">
      <a:srgbClr val="FFFFFF"/>
    </a:custClr>
    <a:custClr name="BLANK">
      <a:srgbClr val="FFFFFF"/>
    </a:custClr>
    <a:custClr name="BLANK">
      <a:srgbClr val="FFFFFF"/>
    </a:custClr>
    <a:custClr name="Bright 4">
      <a:srgbClr val="C84674"/>
    </a:custClr>
    <a:custClr name="Bright 9">
      <a:srgbClr val="76766B"/>
    </a:custClr>
    <a:custClr name="Strong 4">
      <a:srgbClr val="910563"/>
    </a:custClr>
    <a:custClr name="Strong 9">
      <a:srgbClr val="414745"/>
    </a:custClr>
    <a:custClr name="Soft 4">
      <a:srgbClr val="E0D3D1"/>
    </a:custClr>
    <a:custClr name="Soft 9">
      <a:srgbClr val="D4D4D4"/>
    </a:custClr>
    <a:custClr name="BLANK">
      <a:srgbClr val="FFFFFF"/>
    </a:custClr>
    <a:custClr name="BLANK">
      <a:srgbClr val="FFFFFF"/>
    </a:custClr>
    <a:custClr name="BLANK">
      <a:srgbClr val="FFFFFF"/>
    </a:custClr>
    <a:custClr name="BLANK">
      <a:srgbClr val="FFFFFF"/>
    </a:custClr>
    <a:custClr name="Bright 5">
      <a:srgbClr val="9361B3"/>
    </a:custClr>
    <a:custClr name="BLANK">
      <a:srgbClr val="FFFFFF"/>
    </a:custClr>
    <a:custClr name="Strong 5">
      <a:srgbClr val="5C2472"/>
    </a:custClr>
    <a:custClr name="BLANK">
      <a:srgbClr val="FFFFFF"/>
    </a:custClr>
    <a:custClr name="Soft 5">
      <a:srgbClr val="EADBEA"/>
    </a:custClr>
  </a:custClrLst>
  <a:extLst>
    <a:ext uri="{05A4C25C-085E-4340-85A3-A5531E510DB2}">
      <thm15:themeFamily xmlns:thm15="http://schemas.microsoft.com/office/thememl/2012/main" name="Presentation1" id="{75A86DDA-B9BB-46D2-9D43-E2A2146931CE}" vid="{04DB70F8-383B-4667-96C6-2E3388DF84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088E747E52D0B46A8DA21D516C0E3DE" ma:contentTypeVersion="16" ma:contentTypeDescription="Create a new document." ma:contentTypeScope="" ma:versionID="396f2263c6397c86e3e4f925237ca847">
  <xsd:schema xmlns:xsd="http://www.w3.org/2001/XMLSchema" xmlns:xs="http://www.w3.org/2001/XMLSchema" xmlns:p="http://schemas.microsoft.com/office/2006/metadata/properties" xmlns:ns1="http://schemas.microsoft.com/sharepoint/v3" xmlns:ns2="1c7f92b6-d343-469b-a597-ad7c16c497bd" targetNamespace="http://schemas.microsoft.com/office/2006/metadata/properties" ma:root="true" ma:fieldsID="8e4175d7ce6141d3b55590ead52d3883" ns1:_="" ns2:_="">
    <xsd:import namespace="http://schemas.microsoft.com/sharepoint/v3"/>
    <xsd:import namespace="1c7f92b6-d343-469b-a597-ad7c16c497bd"/>
    <xsd:element name="properties">
      <xsd:complexType>
        <xsd:sequence>
          <xsd:element name="documentManagement">
            <xsd:complexType>
              <xsd:all>
                <xsd:element ref="ns1:PublishingStartDate" minOccurs="0"/>
                <xsd:element ref="ns1:PublishingExpirationDate" minOccurs="0"/>
                <xsd:element ref="ns2:Content_x0020_Approver"/>
                <xsd:element ref="ns2:Content_x0020_Description"/>
                <xsd:element ref="ns2:Content_x0020_Editor"/>
                <xsd:element ref="ns2:Content_x0020_Keywords" minOccurs="0"/>
                <xsd:element ref="ns2:Content_x0020_Owner"/>
                <xsd:element ref="ns2:Content_x0020_Review_x0020_Date" minOccurs="0"/>
                <xsd:element ref="ns2:h2e38fb1c112439e917442ae9b073d0b" minOccurs="0"/>
                <xsd:element ref="ns2:TaxCatchAll" minOccurs="0"/>
                <xsd:element ref="ns2:Document_x0020_Categories"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c7f92b6-d343-469b-a597-ad7c16c497bd" elementFormDefault="qualified">
    <xsd:import namespace="http://schemas.microsoft.com/office/2006/documentManagement/types"/>
    <xsd:import namespace="http://schemas.microsoft.com/office/infopath/2007/PartnerControls"/>
    <xsd:element name="Content_x0020_Approver" ma:index="10" ma:displayName="Content Approver" ma:list="UserInfo" ma:internalName="Content_x0020_Approver">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Content_x0020_Description" ma:index="11" ma:displayName="Content Description" ma:internalName="Content_x0020_Description">
      <xsd:simpleType>
        <xsd:restriction base="dms:Note"/>
      </xsd:simpleType>
    </xsd:element>
    <xsd:element name="Content_x0020_Editor" ma:index="12" ma:displayName="Content Editor" ma:list="UserInfo" ma:SearchPeopleOnly="false" ma:SharePointGroup="16" ma:internalName="Content_x0020_Editor"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Content_x0020_Keywords" ma:index="13" nillable="true" ma:displayName="Content Keywords" ma:internalName="Content_x0020_Keywords">
      <xsd:simpleType>
        <xsd:restriction base="dms:Note"/>
      </xsd:simpleType>
    </xsd:element>
    <xsd:element name="Content_x0020_Owner" ma:index="14" ma:displayName="Content Owner" ma:list="UserInfo" ma:internalName="Content_x0020_Owner">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Content_x0020_Review_x0020_Date" ma:index="15" nillable="true" ma:displayName="Content Review Date" ma:format="DateOnly" ma:internalName="Content_x0020_Review_x0020_Date">
      <xsd:simpleType>
        <xsd:restriction base="dms:DateTime"/>
      </xsd:simpleType>
    </xsd:element>
    <xsd:element name="h2e38fb1c112439e917442ae9b073d0b" ma:index="17" nillable="true" ma:taxonomy="true" ma:internalName="h2e38fb1c112439e917442ae9b073d0b" ma:taxonomyFieldName="Content_x0020_Subject" ma:displayName="Content Subject" ma:default="" ma:fieldId="{12e38fb1-c112-439e-9174-42ae9b073d0b}" ma:sspId="593a3308-7103-49db-946c-440068fa2b87" ma:termSetId="a40dde44-ea03-4a57-9be3-adaa34277b7f" ma:anchorId="00000000-0000-0000-0000-000000000000" ma:open="false" ma:isKeyword="false">
      <xsd:complexType>
        <xsd:sequence>
          <xsd:element ref="pc:Terms" minOccurs="0" maxOccurs="1"/>
        </xsd:sequence>
      </xsd:complexType>
    </xsd:element>
    <xsd:element name="TaxCatchAll" ma:index="18" nillable="true" ma:displayName="Taxonomy Catch All Column" ma:hidden="true" ma:list="{eddd0412-adec-44de-a882-c4fba4af025c}" ma:internalName="TaxCatchAll" ma:showField="CatchAllData" ma:web="1c7f92b6-d343-469b-a597-ad7c16c497bd">
      <xsd:complexType>
        <xsd:complexContent>
          <xsd:extension base="dms:MultiChoiceLookup">
            <xsd:sequence>
              <xsd:element name="Value" type="dms:Lookup" maxOccurs="unbounded" minOccurs="0" nillable="true"/>
            </xsd:sequence>
          </xsd:extension>
        </xsd:complexContent>
      </xsd:complexType>
    </xsd:element>
    <xsd:element name="Document_x0020_Categories" ma:index="19" nillable="true" ma:displayName="Document Categories" ma:internalName="Document_x0020_Categories">
      <xsd:complexType>
        <xsd:complexContent>
          <xsd:extension base="dms:MultiChoice">
            <xsd:sequence>
              <xsd:element name="Value" maxOccurs="unbounded" minOccurs="0" nillable="true">
                <xsd:simpleType>
                  <xsd:restriction base="dms:Choice">
                    <xsd:enumeration value="Corporate Governance"/>
                  </xsd:restriction>
                </xsd:simpleType>
              </xsd:element>
            </xsd:sequence>
          </xsd:extension>
        </xsd:complexContent>
      </xsd:complexType>
    </xsd:element>
    <xsd:element name="SharedWithUsers" ma:index="2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c7f92b6-d343-469b-a597-ad7c16c497bd"/>
    <Content_x0020_Owner xmlns="1c7f92b6-d343-469b-a597-ad7c16c497bd">
      <UserInfo>
        <DisplayName>Louise Alabaster, Senior Content Adviser</DisplayName>
        <AccountId>3376</AccountId>
        <AccountType/>
      </UserInfo>
    </Content_x0020_Owner>
    <Document_x0020_Categories xmlns="1c7f92b6-d343-469b-a597-ad7c16c497bd"/>
    <Content_x0020_Keywords xmlns="1c7f92b6-d343-469b-a597-ad7c16c497bd">Template, PowerPoint</Content_x0020_Keywords>
    <Content_x0020_Review_x0020_Date xmlns="1c7f92b6-d343-469b-a597-ad7c16c497bd">2023-10-21T15:28:23+00:00</Content_x0020_Review_x0020_Date>
    <h2e38fb1c112439e917442ae9b073d0b xmlns="1c7f92b6-d343-469b-a597-ad7c16c497bd">
      <Terms xmlns="http://schemas.microsoft.com/office/infopath/2007/PartnerControls"/>
    </h2e38fb1c112439e917442ae9b073d0b>
    <PublishingExpirationDate xmlns="http://schemas.microsoft.com/sharepoint/v3" xsi:nil="true"/>
    <PublishingStartDate xmlns="http://schemas.microsoft.com/sharepoint/v3" xsi:nil="true"/>
    <Content_x0020_Approver xmlns="1c7f92b6-d343-469b-a597-ad7c16c497bd">
      <UserInfo>
        <DisplayName>Louise Alabaster, Senior Content Adviser</DisplayName>
        <AccountId>3376</AccountId>
        <AccountType/>
      </UserInfo>
    </Content_x0020_Approver>
    <Content_x0020_Editor xmlns="1c7f92b6-d343-469b-a597-ad7c16c497bd">
      <UserInfo>
        <DisplayName>Sharepoint-ContentEditors</DisplayName>
        <AccountId>17</AccountId>
        <AccountType/>
      </UserInfo>
    </Content_x0020_Editor>
    <Content_x0020_Description xmlns="1c7f92b6-d343-469b-a597-ad7c16c497bd">Corporate PowerPoint template</Content_x0020_Description>
  </documentManagement>
</p:properties>
</file>

<file path=customXml/itemProps1.xml><?xml version="1.0" encoding="utf-8"?>
<ds:datastoreItem xmlns:ds="http://schemas.openxmlformats.org/officeDocument/2006/customXml" ds:itemID="{CA15FF06-28E2-4F40-B326-D7596B0FA7F8}">
  <ds:schemaRefs>
    <ds:schemaRef ds:uri="http://schemas.microsoft.com/sharepoint/v3/contenttype/forms"/>
  </ds:schemaRefs>
</ds:datastoreItem>
</file>

<file path=customXml/itemProps2.xml><?xml version="1.0" encoding="utf-8"?>
<ds:datastoreItem xmlns:ds="http://schemas.openxmlformats.org/officeDocument/2006/customXml" ds:itemID="{1D069D87-08D3-4E5F-863E-661433E8CA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c7f92b6-d343-469b-a597-ad7c16c497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216C91F-B092-485F-89DA-CDD2EFE13FC0}">
  <ds:schemaRefs>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http://purl.org/dc/terms/"/>
    <ds:schemaRef ds:uri="6a461f78-e7a2-485a-8a47-5fc604b04102"/>
    <ds:schemaRef ds:uri="http://schemas.microsoft.com/office/2006/metadata/properties"/>
    <ds:schemaRef ds:uri="8222fd4d-652b-4d1a-a0ab-e6d5c2122398"/>
    <ds:schemaRef ds:uri="http://www.w3.org/XML/1998/namespace"/>
    <ds:schemaRef ds:uri="http://purl.org/dc/dcmitype/"/>
    <ds:schemaRef ds:uri="1c7f92b6-d343-469b-a597-ad7c16c497bd"/>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ECC-Corporate-PowerPoint-template (2)</Template>
  <TotalTime>198</TotalTime>
  <Words>925</Words>
  <Application>Microsoft Office PowerPoint</Application>
  <PresentationFormat>Widescreen</PresentationFormat>
  <Paragraphs>50</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Public Health Accelerator Bids (PHAB) grant programme</vt:lpstr>
      <vt:lpstr>PowerPoint Presentation</vt:lpstr>
      <vt:lpstr>Population Health Management (PHM)</vt:lpstr>
      <vt:lpstr>Place based Public Health</vt:lpstr>
      <vt:lpstr>Partnerships that address the wider determinates of health</vt:lpstr>
      <vt:lpstr>Prioritising mental health and wellbeing</vt:lpstr>
      <vt:lpstr>Proportionate universalism</vt:lpstr>
      <vt:lpstr>This information is issued by: Essex County Council  </vt:lpstr>
    </vt:vector>
  </TitlesOfParts>
  <Company>Essex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Michelle Perry - Assistant Project Manager</dc:creator>
  <cp:lastModifiedBy>James Green - Content Designer</cp:lastModifiedBy>
  <cp:revision>2</cp:revision>
  <dcterms:created xsi:type="dcterms:W3CDTF">2023-08-04T07:38:57Z</dcterms:created>
  <dcterms:modified xsi:type="dcterms:W3CDTF">2023-08-31T08:03:12Z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0x0101009088E747E52D0B46A8DA21D516C0E3DE</vt:lpwstr>
  </property>
  <property fmtid="{D5CDD505-2E9C-101B-9397-08002B2CF9AE}" pid="3" name="MSIP_Label_39d8be9e-c8d9-4b9c-bd40-2c27cc7ea2e6_Enabled">
    <vt:lpwstr>true</vt:lpwstr>
  </property>
  <property fmtid="{D5CDD505-2E9C-101B-9397-08002B2CF9AE}" pid="4" name="MSIP_Label_39d8be9e-c8d9-4b9c-bd40-2c27cc7ea2e6_SetDate">
    <vt:lpwstr>2022-11-21T15:54:52Z</vt:lpwstr>
  </property>
  <property fmtid="{D5CDD505-2E9C-101B-9397-08002B2CF9AE}" pid="5" name="MSIP_Label_39d8be9e-c8d9-4b9c-bd40-2c27cc7ea2e6_Method">
    <vt:lpwstr>Standard</vt:lpwstr>
  </property>
  <property fmtid="{D5CDD505-2E9C-101B-9397-08002B2CF9AE}" pid="6" name="MSIP_Label_39d8be9e-c8d9-4b9c-bd40-2c27cc7ea2e6_Name">
    <vt:lpwstr>39d8be9e-c8d9-4b9c-bd40-2c27cc7ea2e6</vt:lpwstr>
  </property>
  <property fmtid="{D5CDD505-2E9C-101B-9397-08002B2CF9AE}" pid="7" name="MSIP_Label_39d8be9e-c8d9-4b9c-bd40-2c27cc7ea2e6_SiteId">
    <vt:lpwstr>a8b4324f-155c-4215-a0f1-7ed8cc9a992f</vt:lpwstr>
  </property>
  <property fmtid="{D5CDD505-2E9C-101B-9397-08002B2CF9AE}" pid="8" name="MSIP_Label_39d8be9e-c8d9-4b9c-bd40-2c27cc7ea2e6_ActionId">
    <vt:lpwstr>5715f456-9f2d-4555-ac61-58155fbe27be</vt:lpwstr>
  </property>
  <property fmtid="{D5CDD505-2E9C-101B-9397-08002B2CF9AE}" pid="9" name="MSIP_Label_39d8be9e-c8d9-4b9c-bd40-2c27cc7ea2e6_ContentBits">
    <vt:lpwstr>0</vt:lpwstr>
  </property>
  <property fmtid="{D5CDD505-2E9C-101B-9397-08002B2CF9AE}" pid="10" name="Content Subject">
    <vt:lpwstr/>
  </property>
</Properties>
</file>