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3" r:id="rId4"/>
  </p:sldMasterIdLst>
  <p:notesMasterIdLst>
    <p:notesMasterId r:id="rId22"/>
  </p:notesMasterIdLst>
  <p:handoutMasterIdLst>
    <p:handoutMasterId r:id="rId23"/>
  </p:handoutMasterIdLst>
  <p:sldIdLst>
    <p:sldId id="323" r:id="rId5"/>
    <p:sldId id="277" r:id="rId6"/>
    <p:sldId id="306" r:id="rId7"/>
    <p:sldId id="273" r:id="rId8"/>
    <p:sldId id="292" r:id="rId9"/>
    <p:sldId id="324" r:id="rId10"/>
    <p:sldId id="331" r:id="rId11"/>
    <p:sldId id="293" r:id="rId12"/>
    <p:sldId id="325" r:id="rId13"/>
    <p:sldId id="328" r:id="rId14"/>
    <p:sldId id="294" r:id="rId15"/>
    <p:sldId id="326" r:id="rId16"/>
    <p:sldId id="329" r:id="rId17"/>
    <p:sldId id="295" r:id="rId18"/>
    <p:sldId id="327" r:id="rId19"/>
    <p:sldId id="330" r:id="rId20"/>
    <p:sldId id="270" r:id="rId21"/>
  </p:sldIdLst>
  <p:sldSz cx="9144000" cy="6858000" type="screen4x3"/>
  <p:notesSz cx="6810375" cy="9942513"/>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hammett" initials="kh" lastIdx="8" clrIdx="0"/>
  <p:cmAuthor id="1" name="liz.martlew" initials="lm"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5050"/>
    <a:srgbClr val="00FF99"/>
    <a:srgbClr val="66FF99"/>
    <a:srgbClr val="FF9933"/>
    <a:srgbClr val="FFCCFF"/>
    <a:srgbClr val="D9003A"/>
    <a:srgbClr val="1E9D8B"/>
    <a:srgbClr val="F3CF45"/>
    <a:srgbClr val="7731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63FB29-B65A-411F-AE12-E8895D267F49}" v="114" dt="2020-11-24T12:35:00.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8" autoAdjust="0"/>
    <p:restoredTop sz="86471" autoAdjust="0"/>
  </p:normalViewPr>
  <p:slideViewPr>
    <p:cSldViewPr>
      <p:cViewPr varScale="1">
        <p:scale>
          <a:sx n="59" d="100"/>
          <a:sy n="59" d="100"/>
        </p:scale>
        <p:origin x="105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dirty="0"/>
          </a:p>
        </p:txBody>
      </p:sp>
      <p:sp>
        <p:nvSpPr>
          <p:cNvPr id="5123" name="Rectangle 3"/>
          <p:cNvSpPr>
            <a:spLocks noGrp="1" noChangeArrowheads="1"/>
          </p:cNvSpPr>
          <p:nvPr>
            <p:ph type="dt" sz="quarter" idx="1"/>
          </p:nvPr>
        </p:nvSpPr>
        <p:spPr bwMode="auto">
          <a:xfrm>
            <a:off x="3859212"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dirty="0"/>
          </a:p>
        </p:txBody>
      </p:sp>
      <p:sp>
        <p:nvSpPr>
          <p:cNvPr id="5124" name="Rectangle 4"/>
          <p:cNvSpPr>
            <a:spLocks noGrp="1" noChangeArrowheads="1"/>
          </p:cNvSpPr>
          <p:nvPr>
            <p:ph type="ftr" sz="quarter" idx="2"/>
          </p:nvPr>
        </p:nvSpPr>
        <p:spPr bwMode="auto">
          <a:xfrm>
            <a:off x="0"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dirty="0"/>
          </a:p>
        </p:txBody>
      </p:sp>
      <p:sp>
        <p:nvSpPr>
          <p:cNvPr id="5125" name="Rectangle 5"/>
          <p:cNvSpPr>
            <a:spLocks noGrp="1" noChangeArrowheads="1"/>
          </p:cNvSpPr>
          <p:nvPr>
            <p:ph type="sldNum" sz="quarter" idx="3"/>
          </p:nvPr>
        </p:nvSpPr>
        <p:spPr bwMode="auto">
          <a:xfrm>
            <a:off x="3859212"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A76C424-72E7-44F4-AEE2-E8C0645FEBC6}" type="slidenum">
              <a:rPr lang="en-US"/>
              <a:pPr>
                <a:defRPr/>
              </a:pPr>
              <a:t>‹#›</a:t>
            </a:fld>
            <a:endParaRPr lang="en-US" dirty="0"/>
          </a:p>
        </p:txBody>
      </p:sp>
    </p:spTree>
    <p:extLst>
      <p:ext uri="{BB962C8B-B14F-4D97-AF65-F5344CB8AC3E}">
        <p14:creationId xmlns:p14="http://schemas.microsoft.com/office/powerpoint/2010/main" val="308148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dirty="0"/>
          </a:p>
        </p:txBody>
      </p:sp>
      <p:sp>
        <p:nvSpPr>
          <p:cNvPr id="16387" name="Rectangle 3"/>
          <p:cNvSpPr>
            <a:spLocks noGrp="1" noChangeArrowheads="1"/>
          </p:cNvSpPr>
          <p:nvPr>
            <p:ph type="dt" idx="1"/>
          </p:nvPr>
        </p:nvSpPr>
        <p:spPr bwMode="auto">
          <a:xfrm>
            <a:off x="3859212"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08050" y="4722694"/>
            <a:ext cx="4994275" cy="447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dirty="0"/>
          </a:p>
        </p:txBody>
      </p:sp>
      <p:sp>
        <p:nvSpPr>
          <p:cNvPr id="16391" name="Rectangle 7"/>
          <p:cNvSpPr>
            <a:spLocks noGrp="1" noChangeArrowheads="1"/>
          </p:cNvSpPr>
          <p:nvPr>
            <p:ph type="sldNum" sz="quarter" idx="5"/>
          </p:nvPr>
        </p:nvSpPr>
        <p:spPr bwMode="auto">
          <a:xfrm>
            <a:off x="3859212"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6DD214E-EFA1-4449-A914-56417C3A9286}" type="slidenum">
              <a:rPr lang="en-US"/>
              <a:pPr>
                <a:defRPr/>
              </a:pPr>
              <a:t>‹#›</a:t>
            </a:fld>
            <a:endParaRPr lang="en-US" dirty="0"/>
          </a:p>
        </p:txBody>
      </p:sp>
    </p:spTree>
    <p:extLst>
      <p:ext uri="{BB962C8B-B14F-4D97-AF65-F5344CB8AC3E}">
        <p14:creationId xmlns:p14="http://schemas.microsoft.com/office/powerpoint/2010/main" val="482337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dirty="0">
                <a:latin typeface="+mn-lt"/>
              </a:rPr>
              <a:t>Slide Number: 1 </a:t>
            </a:r>
          </a:p>
          <a:p>
            <a:endParaRPr lang="en-GB" sz="1100" b="1" dirty="0">
              <a:latin typeface="+mn-lt"/>
            </a:endParaRPr>
          </a:p>
          <a:p>
            <a:r>
              <a:rPr lang="en-GB" sz="1100" b="1" dirty="0">
                <a:latin typeface="+mn-lt"/>
              </a:rPr>
              <a:t>Learning Outcomes:</a:t>
            </a:r>
            <a:r>
              <a:rPr lang="en-GB" sz="1100" b="1" baseline="0" dirty="0">
                <a:latin typeface="+mn-lt"/>
              </a:rPr>
              <a:t>  </a:t>
            </a:r>
          </a:p>
          <a:p>
            <a:pPr marL="171450" indent="-171450">
              <a:buFont typeface="Arial" panose="020B0604020202020204" pitchFamily="34" charset="0"/>
              <a:buChar char="•"/>
            </a:pPr>
            <a:r>
              <a:rPr lang="en-GB" sz="1100" b="0" baseline="0" dirty="0">
                <a:latin typeface="+mn-lt"/>
              </a:rPr>
              <a:t>The Learner understands both the levels of need and the range of indicators that can be used to identify the appropriate level of need </a:t>
            </a:r>
          </a:p>
          <a:p>
            <a:pPr marL="171450" indent="-171450">
              <a:buFont typeface="Arial" panose="020B0604020202020204" pitchFamily="34" charset="0"/>
              <a:buChar char="•"/>
            </a:pPr>
            <a:r>
              <a:rPr lang="en-GB" sz="1100" b="0" baseline="0" dirty="0">
                <a:latin typeface="+mn-lt"/>
              </a:rPr>
              <a:t>The Learner is able to apply that understanding to their work with children, young people and families </a:t>
            </a:r>
            <a:endParaRPr lang="en-GB" sz="1100" b="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a:t>
            </a:fld>
            <a:endParaRPr lang="en-US" dirty="0"/>
          </a:p>
        </p:txBody>
      </p:sp>
    </p:spTree>
    <p:extLst>
      <p:ext uri="{BB962C8B-B14F-4D97-AF65-F5344CB8AC3E}">
        <p14:creationId xmlns:p14="http://schemas.microsoft.com/office/powerpoint/2010/main" val="2048714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a:t>
            </a:r>
            <a:r>
              <a:rPr lang="en-GB" sz="1100" b="1" baseline="0" dirty="0">
                <a:effectLst/>
                <a:latin typeface="+mn-lt"/>
                <a:ea typeface="Calibri"/>
              </a:rPr>
              <a:t> 10 </a:t>
            </a:r>
          </a:p>
          <a:p>
            <a:pPr marL="0" marR="0" indent="0" algn="l" defTabSz="914400" rtl="0" eaLnBrk="0" fontAlgn="base" latinLnBrk="0" hangingPunct="0">
              <a:lnSpc>
                <a:spcPct val="100000"/>
              </a:lnSpc>
              <a:spcBef>
                <a:spcPct val="30000"/>
              </a:spcBef>
              <a:spcAft>
                <a:spcPts val="0"/>
              </a:spcAft>
              <a:buClrTx/>
              <a:buSzTx/>
              <a:buFontTx/>
              <a:buNone/>
              <a:tabLst/>
              <a:defRPr/>
            </a:pPr>
            <a:r>
              <a:rPr lang="en-GB" sz="1100" b="1" dirty="0">
                <a:effectLst/>
                <a:latin typeface="+mn-lt"/>
                <a:ea typeface="Calibri"/>
              </a:rPr>
              <a:t>Title: </a:t>
            </a:r>
            <a:r>
              <a:rPr lang="en-GB" sz="1100" b="1" kern="1200" dirty="0">
                <a:solidFill>
                  <a:schemeClr val="tx1"/>
                </a:solidFill>
                <a:effectLst/>
                <a:latin typeface="+mn-lt"/>
                <a:ea typeface="Calibri"/>
                <a:cs typeface="+mn-cs"/>
              </a:rPr>
              <a:t>Title: Windscreen  - level</a:t>
            </a:r>
            <a:r>
              <a:rPr lang="en-GB" sz="1100" b="1" kern="1200" baseline="0" dirty="0">
                <a:solidFill>
                  <a:schemeClr val="tx1"/>
                </a:solidFill>
                <a:effectLst/>
                <a:latin typeface="+mn-lt"/>
                <a:ea typeface="Calibri"/>
                <a:cs typeface="+mn-cs"/>
              </a:rPr>
              <a:t> 2 Additional </a:t>
            </a:r>
            <a:r>
              <a:rPr lang="en-GB" sz="1100" b="1" kern="1200" dirty="0">
                <a:solidFill>
                  <a:schemeClr val="tx1"/>
                </a:solidFill>
                <a:effectLst/>
                <a:latin typeface="+mn-lt"/>
                <a:ea typeface="Calibri"/>
                <a:cs typeface="+mn-cs"/>
              </a:rPr>
              <a:t> </a:t>
            </a:r>
            <a:endParaRPr lang="en-GB" sz="1100" kern="1200" dirty="0">
              <a:solidFill>
                <a:schemeClr val="tx1"/>
              </a:solidFill>
              <a:effectLst/>
              <a:latin typeface="+mn-lt"/>
              <a:ea typeface="Calibri"/>
              <a:cs typeface="+mn-cs"/>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kern="1200" dirty="0">
                <a:solidFill>
                  <a:schemeClr val="tx1"/>
                </a:solidFill>
                <a:effectLst/>
                <a:latin typeface="+mn-lt"/>
                <a:ea typeface="Calibri"/>
                <a:cs typeface="+mn-cs"/>
              </a:rPr>
              <a:t>Key Messages</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Depending upon audience the Facilitator may wish to highlight parts of the information </a:t>
            </a:r>
          </a:p>
          <a:p>
            <a:pPr>
              <a:lnSpc>
                <a:spcPct val="100000"/>
              </a:lnSpc>
              <a:spcAft>
                <a:spcPts val="0"/>
              </a:spcAft>
            </a:pPr>
            <a:endParaRPr lang="en-GB" sz="1100" b="1" kern="1200" dirty="0">
              <a:solidFill>
                <a:schemeClr val="tx1"/>
              </a:solidFill>
              <a:effectLst/>
              <a:latin typeface="+mn-lt"/>
              <a:ea typeface="Calibri"/>
              <a:cs typeface="+mn-cs"/>
            </a:endParaRPr>
          </a:p>
          <a:p>
            <a:pPr>
              <a:lnSpc>
                <a:spcPct val="100000"/>
              </a:lnSpc>
              <a:spcAft>
                <a:spcPts val="0"/>
              </a:spcAft>
            </a:pPr>
            <a:r>
              <a:rPr lang="en-GB" sz="1100" b="1" kern="1200" dirty="0">
                <a:solidFill>
                  <a:schemeClr val="tx1"/>
                </a:solidFill>
                <a:effectLst/>
                <a:latin typeface="+mn-lt"/>
                <a:ea typeface="Calibri"/>
                <a:cs typeface="+mn-cs"/>
              </a:rPr>
              <a:t>Facilitator Notes  </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The wording</a:t>
            </a:r>
            <a:r>
              <a:rPr lang="en-GB" sz="1100" kern="1200" baseline="0" dirty="0">
                <a:solidFill>
                  <a:schemeClr val="tx1"/>
                </a:solidFill>
                <a:effectLst/>
                <a:latin typeface="+mn-lt"/>
                <a:ea typeface="Calibri"/>
                <a:cs typeface="+mn-cs"/>
              </a:rPr>
              <a:t> in the </a:t>
            </a:r>
            <a:r>
              <a:rPr lang="en-GB" sz="1100" kern="1200" dirty="0">
                <a:solidFill>
                  <a:schemeClr val="tx1"/>
                </a:solidFill>
                <a:effectLst/>
                <a:latin typeface="+mn-lt"/>
                <a:ea typeface="Calibri"/>
                <a:cs typeface="+mn-cs"/>
              </a:rPr>
              <a:t>following slides are excerpts from the Guidance document.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Each attendee should have their own copy.</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it has been circulated beforehand the following slides may be skipped over quickly.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not,</a:t>
            </a:r>
            <a:r>
              <a:rPr lang="en-GB" sz="1100" kern="1200" baseline="0" dirty="0">
                <a:solidFill>
                  <a:schemeClr val="tx1"/>
                </a:solidFill>
                <a:effectLst/>
                <a:latin typeface="+mn-lt"/>
                <a:ea typeface="Calibri"/>
                <a:cs typeface="+mn-cs"/>
              </a:rPr>
              <a:t> </a:t>
            </a:r>
            <a:r>
              <a:rPr lang="en-GB" sz="1100" kern="1200" dirty="0">
                <a:solidFill>
                  <a:schemeClr val="tx1"/>
                </a:solidFill>
                <a:effectLst/>
                <a:latin typeface="+mn-lt"/>
                <a:ea typeface="Calibri"/>
                <a:cs typeface="+mn-cs"/>
              </a:rPr>
              <a:t>depending on knowledge level of attendees, the Facilitator may wish to highlight parts of the information.</a:t>
            </a:r>
          </a:p>
          <a:p>
            <a:pPr>
              <a:lnSpc>
                <a:spcPct val="100000"/>
              </a:lnSpc>
              <a:spcAft>
                <a:spcPts val="0"/>
              </a:spcAft>
            </a:pPr>
            <a:r>
              <a:rPr lang="en-GB" sz="1100" kern="1200" dirty="0">
                <a:solidFill>
                  <a:schemeClr val="tx1"/>
                </a:solidFill>
                <a:effectLst/>
                <a:latin typeface="+mn-lt"/>
                <a:ea typeface="Calibri"/>
                <a:cs typeface="+mn-cs"/>
              </a:rPr>
              <a:t> </a:t>
            </a:r>
          </a:p>
          <a:p>
            <a:pPr>
              <a:lnSpc>
                <a:spcPct val="100000"/>
              </a:lnSpc>
              <a:spcAft>
                <a:spcPts val="0"/>
              </a:spcAft>
            </a:pPr>
            <a:r>
              <a:rPr lang="en-GB" sz="1100" b="1" kern="1200" dirty="0">
                <a:solidFill>
                  <a:schemeClr val="tx1"/>
                </a:solidFill>
                <a:effectLst/>
                <a:latin typeface="+mn-lt"/>
                <a:ea typeface="Calibri"/>
                <a:cs typeface="+mn-cs"/>
              </a:rPr>
              <a:t>Resources Required - </a:t>
            </a:r>
            <a:r>
              <a:rPr lang="en-GB" sz="1100" kern="1200" dirty="0">
                <a:solidFill>
                  <a:schemeClr val="tx1"/>
                </a:solidFill>
                <a:effectLst/>
                <a:latin typeface="+mn-lt"/>
                <a:ea typeface="Calibri"/>
                <a:cs typeface="+mn-cs"/>
              </a:rPr>
              <a:t>Copies of Guidance document or relevant extracts </a:t>
            </a:r>
          </a:p>
          <a:p>
            <a:pPr>
              <a:lnSpc>
                <a:spcPct val="115000"/>
              </a:lnSpc>
              <a:spcAft>
                <a:spcPts val="0"/>
              </a:spcAft>
            </a:pPr>
            <a:r>
              <a:rPr lang="en-GB" sz="1200" dirty="0">
                <a:effectLst/>
                <a:latin typeface="Calibri"/>
                <a:ea typeface="Calibri"/>
              </a:rPr>
              <a:t> </a:t>
            </a:r>
            <a:endParaRPr lang="en-GB" sz="1200" dirty="0">
              <a:effectLst/>
              <a:latin typeface="Arial"/>
              <a:ea typeface="Calibri"/>
            </a:endParaRPr>
          </a:p>
          <a:p>
            <a:pPr>
              <a:lnSpc>
                <a:spcPct val="100000"/>
              </a:lnSpc>
              <a:spcAft>
                <a:spcPts val="0"/>
              </a:spcAft>
            </a:pPr>
            <a:endParaRPr lang="en-GB" sz="1100" b="1" dirty="0">
              <a:effectLst/>
              <a:latin typeface="+mn-lt"/>
              <a:ea typeface="Calibri"/>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10</a:t>
            </a:fld>
            <a:endParaRPr lang="en-US" dirty="0"/>
          </a:p>
        </p:txBody>
      </p:sp>
    </p:spTree>
    <p:extLst>
      <p:ext uri="{BB962C8B-B14F-4D97-AF65-F5344CB8AC3E}">
        <p14:creationId xmlns:p14="http://schemas.microsoft.com/office/powerpoint/2010/main" val="2671698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10</a:t>
            </a:r>
            <a:r>
              <a:rPr lang="en-GB" sz="1100" b="1" baseline="0" dirty="0">
                <a:effectLst/>
                <a:latin typeface="+mn-lt"/>
                <a:ea typeface="Calibri"/>
              </a:rPr>
              <a:t>  (</a:t>
            </a:r>
            <a:r>
              <a:rPr lang="en-GB" sz="1100" b="1" dirty="0">
                <a:effectLst/>
                <a:latin typeface="+mn-lt"/>
                <a:ea typeface="Calibri"/>
              </a:rPr>
              <a:t>Slide Numbers: 9 &amp;</a:t>
            </a:r>
            <a:r>
              <a:rPr lang="en-GB" sz="1100" b="1" baseline="0" dirty="0">
                <a:effectLst/>
                <a:latin typeface="+mn-lt"/>
                <a:ea typeface="Calibri"/>
              </a:rPr>
              <a:t> 10 contain the same information as 11 but displayed differently.  The Facilitator can prefer which one to use </a:t>
            </a:r>
            <a:endParaRPr lang="en-GB" sz="1100" b="1" dirty="0">
              <a:effectLst/>
              <a:latin typeface="+mn-lt"/>
              <a:ea typeface="Calibri"/>
            </a:endParaRPr>
          </a:p>
          <a:p>
            <a:pPr>
              <a:lnSpc>
                <a:spcPct val="100000"/>
              </a:lnSpc>
              <a:spcAft>
                <a:spcPts val="0"/>
              </a:spcAft>
            </a:pPr>
            <a:r>
              <a:rPr lang="en-GB" sz="1100" b="1" dirty="0">
                <a:effectLst/>
                <a:latin typeface="+mn-lt"/>
                <a:ea typeface="Calibri"/>
              </a:rPr>
              <a:t>Title: Effective Support Guidance &amp; support Windscreen  - levels  and indicators </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kern="1200" dirty="0">
                <a:solidFill>
                  <a:schemeClr val="tx1"/>
                </a:solidFill>
                <a:effectLst/>
                <a:latin typeface="+mn-lt"/>
                <a:ea typeface="Calibri"/>
                <a:cs typeface="+mn-cs"/>
              </a:rPr>
              <a:t>Key Messages</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Depending upon audience the Facilitator may wish to highlight parts of the information </a:t>
            </a:r>
          </a:p>
          <a:p>
            <a:pPr>
              <a:lnSpc>
                <a:spcPct val="100000"/>
              </a:lnSpc>
              <a:spcAft>
                <a:spcPts val="0"/>
              </a:spcAft>
            </a:pPr>
            <a:endParaRPr lang="en-GB" sz="1100" b="1" kern="1200" dirty="0">
              <a:solidFill>
                <a:schemeClr val="tx1"/>
              </a:solidFill>
              <a:effectLst/>
              <a:latin typeface="+mn-lt"/>
              <a:ea typeface="Calibri"/>
              <a:cs typeface="+mn-cs"/>
            </a:endParaRPr>
          </a:p>
          <a:p>
            <a:pPr>
              <a:lnSpc>
                <a:spcPct val="100000"/>
              </a:lnSpc>
              <a:spcAft>
                <a:spcPts val="0"/>
              </a:spcAft>
            </a:pPr>
            <a:r>
              <a:rPr lang="en-GB" sz="1100" b="1" kern="1200" dirty="0">
                <a:solidFill>
                  <a:schemeClr val="tx1"/>
                </a:solidFill>
                <a:effectLst/>
                <a:latin typeface="+mn-lt"/>
                <a:ea typeface="Calibri"/>
                <a:cs typeface="+mn-cs"/>
              </a:rPr>
              <a:t>Facilitator Notes  </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The wording</a:t>
            </a:r>
            <a:r>
              <a:rPr lang="en-GB" sz="1100" kern="1200" baseline="0" dirty="0">
                <a:solidFill>
                  <a:schemeClr val="tx1"/>
                </a:solidFill>
                <a:effectLst/>
                <a:latin typeface="+mn-lt"/>
                <a:ea typeface="Calibri"/>
                <a:cs typeface="+mn-cs"/>
              </a:rPr>
              <a:t> in the </a:t>
            </a:r>
            <a:r>
              <a:rPr lang="en-GB" sz="1100" kern="1200" dirty="0">
                <a:solidFill>
                  <a:schemeClr val="tx1"/>
                </a:solidFill>
                <a:effectLst/>
                <a:latin typeface="+mn-lt"/>
                <a:ea typeface="Calibri"/>
                <a:cs typeface="+mn-cs"/>
              </a:rPr>
              <a:t>following slides are excerpts from the Guidance document.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Each attendee should have their own copy.</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it has been circulated beforehand the following slides may be skipped over quickly.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not,</a:t>
            </a:r>
            <a:r>
              <a:rPr lang="en-GB" sz="1100" kern="1200" baseline="0" dirty="0">
                <a:solidFill>
                  <a:schemeClr val="tx1"/>
                </a:solidFill>
                <a:effectLst/>
                <a:latin typeface="+mn-lt"/>
                <a:ea typeface="Calibri"/>
                <a:cs typeface="+mn-cs"/>
              </a:rPr>
              <a:t> </a:t>
            </a:r>
            <a:r>
              <a:rPr lang="en-GB" sz="1100" kern="1200" dirty="0">
                <a:solidFill>
                  <a:schemeClr val="tx1"/>
                </a:solidFill>
                <a:effectLst/>
                <a:latin typeface="+mn-lt"/>
                <a:ea typeface="Calibri"/>
                <a:cs typeface="+mn-cs"/>
              </a:rPr>
              <a:t>depending on knowledge level of attendees, the Facilitator may wish to highlight parts of the information.</a:t>
            </a:r>
          </a:p>
          <a:p>
            <a:pPr>
              <a:lnSpc>
                <a:spcPct val="100000"/>
              </a:lnSpc>
              <a:spcAft>
                <a:spcPts val="0"/>
              </a:spcAft>
            </a:pPr>
            <a:r>
              <a:rPr lang="en-GB" sz="1100" kern="1200" dirty="0">
                <a:solidFill>
                  <a:schemeClr val="tx1"/>
                </a:solidFill>
                <a:effectLst/>
                <a:latin typeface="+mn-lt"/>
                <a:ea typeface="Calibri"/>
                <a:cs typeface="+mn-cs"/>
              </a:rPr>
              <a:t> </a:t>
            </a:r>
          </a:p>
          <a:p>
            <a:pPr>
              <a:lnSpc>
                <a:spcPct val="100000"/>
              </a:lnSpc>
              <a:spcAft>
                <a:spcPts val="0"/>
              </a:spcAft>
            </a:pPr>
            <a:r>
              <a:rPr lang="en-GB" sz="1100" b="1" kern="1200" dirty="0">
                <a:solidFill>
                  <a:schemeClr val="tx1"/>
                </a:solidFill>
                <a:effectLst/>
                <a:latin typeface="+mn-lt"/>
                <a:ea typeface="Calibri"/>
                <a:cs typeface="+mn-cs"/>
              </a:rPr>
              <a:t>Resources Required - </a:t>
            </a:r>
            <a:r>
              <a:rPr lang="en-GB" sz="1100" kern="1200" dirty="0">
                <a:solidFill>
                  <a:schemeClr val="tx1"/>
                </a:solidFill>
                <a:effectLst/>
                <a:latin typeface="+mn-lt"/>
                <a:ea typeface="Calibri"/>
                <a:cs typeface="+mn-cs"/>
              </a:rPr>
              <a:t>Copies of Guidance document or relevant extracts </a:t>
            </a:r>
          </a:p>
          <a:p>
            <a:pPr>
              <a:lnSpc>
                <a:spcPct val="115000"/>
              </a:lnSpc>
              <a:spcAft>
                <a:spcPts val="0"/>
              </a:spcAft>
            </a:pPr>
            <a:r>
              <a:rPr lang="en-GB" sz="1100" dirty="0">
                <a:effectLst/>
                <a:latin typeface="+mn-lt"/>
                <a:ea typeface="Calibri"/>
              </a:rPr>
              <a:t> </a:t>
            </a:r>
          </a:p>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11</a:t>
            </a:fld>
            <a:endParaRPr lang="en-US" dirty="0"/>
          </a:p>
        </p:txBody>
      </p:sp>
    </p:spTree>
    <p:extLst>
      <p:ext uri="{BB962C8B-B14F-4D97-AF65-F5344CB8AC3E}">
        <p14:creationId xmlns:p14="http://schemas.microsoft.com/office/powerpoint/2010/main" val="4069414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Number(s) :</a:t>
            </a:r>
            <a:r>
              <a:rPr lang="en-GB" sz="1100" b="1" baseline="0" dirty="0">
                <a:effectLst/>
                <a:latin typeface="+mn-lt"/>
                <a:ea typeface="Calibri"/>
              </a:rPr>
              <a:t> 12 </a:t>
            </a:r>
            <a:r>
              <a:rPr lang="en-GB" sz="1100" b="1" i="1" dirty="0">
                <a:effectLst/>
                <a:latin typeface="+mn-lt"/>
                <a:ea typeface="Calibri"/>
              </a:rPr>
              <a:t>(Slide 11 &amp; 12 </a:t>
            </a:r>
            <a:r>
              <a:rPr lang="en-GB" sz="1100" b="1" i="1" baseline="0" dirty="0">
                <a:effectLst/>
                <a:latin typeface="+mn-lt"/>
                <a:ea typeface="Calibri"/>
              </a:rPr>
              <a:t>contain the same information but displayed differently.  The Facilitator can prefer which one to use )</a:t>
            </a:r>
            <a:endParaRPr lang="en-GB" sz="1100" i="1" dirty="0">
              <a:effectLst/>
              <a:latin typeface="+mn-lt"/>
              <a:ea typeface="Calibri"/>
            </a:endParaRPr>
          </a:p>
          <a:p>
            <a:pPr marL="0" marR="0" indent="0" algn="l" defTabSz="914400" rtl="0" eaLnBrk="0" fontAlgn="base" latinLnBrk="0" hangingPunct="0">
              <a:lnSpc>
                <a:spcPct val="100000"/>
              </a:lnSpc>
              <a:spcBef>
                <a:spcPct val="30000"/>
              </a:spcBef>
              <a:spcAft>
                <a:spcPts val="0"/>
              </a:spcAft>
              <a:buClrTx/>
              <a:buSzTx/>
              <a:buFontTx/>
              <a:buNone/>
              <a:tabLst/>
              <a:defRPr/>
            </a:pPr>
            <a:r>
              <a:rPr lang="en-GB" sz="1100" b="1" kern="1200" dirty="0">
                <a:solidFill>
                  <a:schemeClr val="tx1"/>
                </a:solidFill>
                <a:effectLst/>
                <a:latin typeface="+mn-lt"/>
                <a:ea typeface="Calibri"/>
                <a:cs typeface="+mn-cs"/>
              </a:rPr>
              <a:t>Title: Windscreen  - level</a:t>
            </a:r>
            <a:r>
              <a:rPr lang="en-GB" sz="1100" b="1" kern="1200" baseline="0" dirty="0">
                <a:solidFill>
                  <a:schemeClr val="tx1"/>
                </a:solidFill>
                <a:effectLst/>
                <a:latin typeface="+mn-lt"/>
                <a:ea typeface="Calibri"/>
                <a:cs typeface="+mn-cs"/>
              </a:rPr>
              <a:t> 3 Intensive </a:t>
            </a:r>
            <a:r>
              <a:rPr lang="en-GB" sz="1100" b="1" kern="1200" dirty="0">
                <a:solidFill>
                  <a:schemeClr val="tx1"/>
                </a:solidFill>
                <a:effectLst/>
                <a:latin typeface="+mn-lt"/>
                <a:ea typeface="Calibri"/>
                <a:cs typeface="+mn-cs"/>
              </a:rPr>
              <a:t> </a:t>
            </a:r>
            <a:endParaRPr lang="en-GB" sz="1100" kern="1200" dirty="0">
              <a:solidFill>
                <a:schemeClr val="tx1"/>
              </a:solidFill>
              <a:effectLst/>
              <a:latin typeface="+mn-lt"/>
              <a:ea typeface="Calibri"/>
              <a:cs typeface="+mn-cs"/>
            </a:endParaRPr>
          </a:p>
          <a:p>
            <a:pPr>
              <a:lnSpc>
                <a:spcPct val="100000"/>
              </a:lnSpc>
              <a:spcAft>
                <a:spcPts val="0"/>
              </a:spcAft>
            </a:pPr>
            <a:endParaRPr lang="en-GB" sz="1100" dirty="0">
              <a:effectLst/>
              <a:latin typeface="+mn-lt"/>
              <a:ea typeface="Calibri"/>
            </a:endParaRPr>
          </a:p>
          <a:p>
            <a:pPr>
              <a:lnSpc>
                <a:spcPct val="100000"/>
              </a:lnSpc>
              <a:spcAft>
                <a:spcPts val="0"/>
              </a:spcAft>
            </a:pPr>
            <a:r>
              <a:rPr lang="en-GB" sz="1100" b="1" kern="1200" dirty="0">
                <a:solidFill>
                  <a:schemeClr val="tx1"/>
                </a:solidFill>
                <a:effectLst/>
                <a:latin typeface="+mn-lt"/>
                <a:ea typeface="Calibri"/>
                <a:cs typeface="+mn-cs"/>
              </a:rPr>
              <a:t>Key Messages</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Depending upon audience the Facilitator may wish to highlight parts of the information </a:t>
            </a:r>
          </a:p>
          <a:p>
            <a:pPr>
              <a:lnSpc>
                <a:spcPct val="100000"/>
              </a:lnSpc>
              <a:spcAft>
                <a:spcPts val="0"/>
              </a:spcAft>
            </a:pPr>
            <a:endParaRPr lang="en-GB" sz="1100" b="1" kern="1200" dirty="0">
              <a:solidFill>
                <a:schemeClr val="tx1"/>
              </a:solidFill>
              <a:effectLst/>
              <a:latin typeface="+mn-lt"/>
              <a:ea typeface="Calibri"/>
              <a:cs typeface="+mn-cs"/>
            </a:endParaRPr>
          </a:p>
          <a:p>
            <a:pPr>
              <a:lnSpc>
                <a:spcPct val="100000"/>
              </a:lnSpc>
              <a:spcAft>
                <a:spcPts val="0"/>
              </a:spcAft>
            </a:pPr>
            <a:r>
              <a:rPr lang="en-GB" sz="1100" b="1" kern="1200" dirty="0">
                <a:solidFill>
                  <a:schemeClr val="tx1"/>
                </a:solidFill>
                <a:effectLst/>
                <a:latin typeface="+mn-lt"/>
                <a:ea typeface="Calibri"/>
                <a:cs typeface="+mn-cs"/>
              </a:rPr>
              <a:t>Facilitator Notes  </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The wording</a:t>
            </a:r>
            <a:r>
              <a:rPr lang="en-GB" sz="1100" kern="1200" baseline="0" dirty="0">
                <a:solidFill>
                  <a:schemeClr val="tx1"/>
                </a:solidFill>
                <a:effectLst/>
                <a:latin typeface="+mn-lt"/>
                <a:ea typeface="Calibri"/>
                <a:cs typeface="+mn-cs"/>
              </a:rPr>
              <a:t> in the </a:t>
            </a:r>
            <a:r>
              <a:rPr lang="en-GB" sz="1100" kern="1200" dirty="0">
                <a:solidFill>
                  <a:schemeClr val="tx1"/>
                </a:solidFill>
                <a:effectLst/>
                <a:latin typeface="+mn-lt"/>
                <a:ea typeface="Calibri"/>
                <a:cs typeface="+mn-cs"/>
              </a:rPr>
              <a:t>following slides are excerpts from the Guidance document.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Each attendee should have their own copy.</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it has been circulated beforehand the following slides may be skipped over quickly.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not,</a:t>
            </a:r>
            <a:r>
              <a:rPr lang="en-GB" sz="1100" kern="1200" baseline="0" dirty="0">
                <a:solidFill>
                  <a:schemeClr val="tx1"/>
                </a:solidFill>
                <a:effectLst/>
                <a:latin typeface="+mn-lt"/>
                <a:ea typeface="Calibri"/>
                <a:cs typeface="+mn-cs"/>
              </a:rPr>
              <a:t> </a:t>
            </a:r>
            <a:r>
              <a:rPr lang="en-GB" sz="1100" kern="1200" dirty="0">
                <a:solidFill>
                  <a:schemeClr val="tx1"/>
                </a:solidFill>
                <a:effectLst/>
                <a:latin typeface="+mn-lt"/>
                <a:ea typeface="Calibri"/>
                <a:cs typeface="+mn-cs"/>
              </a:rPr>
              <a:t>depending on knowledge level of attendees, the Facilitator may wish to highlight parts of the information.</a:t>
            </a:r>
          </a:p>
          <a:p>
            <a:pPr>
              <a:lnSpc>
                <a:spcPct val="100000"/>
              </a:lnSpc>
              <a:spcAft>
                <a:spcPts val="0"/>
              </a:spcAft>
            </a:pPr>
            <a:r>
              <a:rPr lang="en-GB" sz="1100" kern="1200" dirty="0">
                <a:solidFill>
                  <a:schemeClr val="tx1"/>
                </a:solidFill>
                <a:effectLst/>
                <a:latin typeface="+mn-lt"/>
                <a:ea typeface="Calibri"/>
                <a:cs typeface="+mn-cs"/>
              </a:rPr>
              <a:t> </a:t>
            </a:r>
          </a:p>
          <a:p>
            <a:pPr>
              <a:lnSpc>
                <a:spcPct val="100000"/>
              </a:lnSpc>
              <a:spcAft>
                <a:spcPts val="0"/>
              </a:spcAft>
            </a:pPr>
            <a:r>
              <a:rPr lang="en-GB" sz="1100" b="1" kern="1200" dirty="0">
                <a:solidFill>
                  <a:schemeClr val="tx1"/>
                </a:solidFill>
                <a:effectLst/>
                <a:latin typeface="+mn-lt"/>
                <a:ea typeface="Calibri"/>
                <a:cs typeface="+mn-cs"/>
              </a:rPr>
              <a:t>Resources Required - </a:t>
            </a:r>
            <a:r>
              <a:rPr lang="en-GB" sz="1100" kern="1200" dirty="0">
                <a:solidFill>
                  <a:schemeClr val="tx1"/>
                </a:solidFill>
                <a:effectLst/>
                <a:latin typeface="+mn-lt"/>
                <a:ea typeface="Calibri"/>
                <a:cs typeface="+mn-cs"/>
              </a:rPr>
              <a:t>Copies of Guidance document or relevant extracts </a:t>
            </a:r>
          </a:p>
          <a:p>
            <a:pPr>
              <a:lnSpc>
                <a:spcPct val="100000"/>
              </a:lnSpc>
              <a:spcAft>
                <a:spcPts val="0"/>
              </a:spcAft>
            </a:pPr>
            <a:r>
              <a:rPr lang="en-GB" sz="1100" dirty="0">
                <a:effectLst/>
                <a:latin typeface="+mn-lt"/>
                <a:ea typeface="Calibri"/>
              </a:rPr>
              <a:t> </a:t>
            </a:r>
          </a:p>
          <a:p>
            <a:pPr>
              <a:lnSpc>
                <a:spcPct val="115000"/>
              </a:lnSpc>
              <a:spcAft>
                <a:spcPts val="0"/>
              </a:spcAft>
            </a:pPr>
            <a:endParaRPr lang="en-GB" sz="1100" b="1" dirty="0">
              <a:effectLst/>
              <a:latin typeface="+mn-lt"/>
              <a:ea typeface="Calibri"/>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12</a:t>
            </a:fld>
            <a:endParaRPr lang="en-US" dirty="0"/>
          </a:p>
        </p:txBody>
      </p:sp>
    </p:spTree>
    <p:extLst>
      <p:ext uri="{BB962C8B-B14F-4D97-AF65-F5344CB8AC3E}">
        <p14:creationId xmlns:p14="http://schemas.microsoft.com/office/powerpoint/2010/main" val="2551580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13 </a:t>
            </a:r>
          </a:p>
          <a:p>
            <a:pPr>
              <a:lnSpc>
                <a:spcPct val="100000"/>
              </a:lnSpc>
              <a:spcAft>
                <a:spcPts val="0"/>
              </a:spcAft>
            </a:pPr>
            <a:r>
              <a:rPr lang="en-GB" sz="1100" b="1" dirty="0">
                <a:effectLst/>
                <a:latin typeface="+mn-lt"/>
                <a:ea typeface="Calibri"/>
              </a:rPr>
              <a:t>Title: </a:t>
            </a:r>
            <a:r>
              <a:rPr lang="en-GB" sz="1100" b="1" kern="1200" dirty="0">
                <a:solidFill>
                  <a:schemeClr val="tx1"/>
                </a:solidFill>
                <a:effectLst/>
                <a:latin typeface="+mn-lt"/>
                <a:ea typeface="Calibri"/>
                <a:cs typeface="+mn-cs"/>
              </a:rPr>
              <a:t>Windscreen  - level</a:t>
            </a:r>
            <a:r>
              <a:rPr lang="en-GB" sz="1100" b="1" kern="1200" baseline="0" dirty="0">
                <a:solidFill>
                  <a:schemeClr val="tx1"/>
                </a:solidFill>
                <a:effectLst/>
                <a:latin typeface="+mn-lt"/>
                <a:ea typeface="Calibri"/>
                <a:cs typeface="+mn-cs"/>
              </a:rPr>
              <a:t> 3 Intensive </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kern="1200" dirty="0">
                <a:solidFill>
                  <a:schemeClr val="tx1"/>
                </a:solidFill>
                <a:effectLst/>
                <a:latin typeface="+mn-lt"/>
                <a:ea typeface="Calibri"/>
                <a:cs typeface="+mn-cs"/>
              </a:rPr>
              <a:t>Key Messages</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Depending upon audience the Facilitator may wish to highlight parts of the information </a:t>
            </a:r>
          </a:p>
          <a:p>
            <a:pPr>
              <a:lnSpc>
                <a:spcPct val="100000"/>
              </a:lnSpc>
              <a:spcAft>
                <a:spcPts val="0"/>
              </a:spcAft>
            </a:pPr>
            <a:endParaRPr lang="en-GB" sz="1100" b="1" kern="1200" dirty="0">
              <a:solidFill>
                <a:schemeClr val="tx1"/>
              </a:solidFill>
              <a:effectLst/>
              <a:latin typeface="+mn-lt"/>
              <a:ea typeface="Calibri"/>
              <a:cs typeface="+mn-cs"/>
            </a:endParaRPr>
          </a:p>
          <a:p>
            <a:pPr>
              <a:lnSpc>
                <a:spcPct val="100000"/>
              </a:lnSpc>
              <a:spcAft>
                <a:spcPts val="0"/>
              </a:spcAft>
            </a:pPr>
            <a:r>
              <a:rPr lang="en-GB" sz="1100" b="1" kern="1200" dirty="0">
                <a:solidFill>
                  <a:schemeClr val="tx1"/>
                </a:solidFill>
                <a:effectLst/>
                <a:latin typeface="+mn-lt"/>
                <a:ea typeface="Calibri"/>
                <a:cs typeface="+mn-cs"/>
              </a:rPr>
              <a:t>Facilitator Notes  </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The wording</a:t>
            </a:r>
            <a:r>
              <a:rPr lang="en-GB" sz="1100" kern="1200" baseline="0" dirty="0">
                <a:solidFill>
                  <a:schemeClr val="tx1"/>
                </a:solidFill>
                <a:effectLst/>
                <a:latin typeface="+mn-lt"/>
                <a:ea typeface="Calibri"/>
                <a:cs typeface="+mn-cs"/>
              </a:rPr>
              <a:t> in the </a:t>
            </a:r>
            <a:r>
              <a:rPr lang="en-GB" sz="1100" kern="1200" dirty="0">
                <a:solidFill>
                  <a:schemeClr val="tx1"/>
                </a:solidFill>
                <a:effectLst/>
                <a:latin typeface="+mn-lt"/>
                <a:ea typeface="Calibri"/>
                <a:cs typeface="+mn-cs"/>
              </a:rPr>
              <a:t>following slides are excerpts from the Guidance document.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Each attendee should have their own copy.</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it has been circulated beforehand the following slides may be skipped over quickly.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not,</a:t>
            </a:r>
            <a:r>
              <a:rPr lang="en-GB" sz="1100" kern="1200" baseline="0" dirty="0">
                <a:solidFill>
                  <a:schemeClr val="tx1"/>
                </a:solidFill>
                <a:effectLst/>
                <a:latin typeface="+mn-lt"/>
                <a:ea typeface="Calibri"/>
                <a:cs typeface="+mn-cs"/>
              </a:rPr>
              <a:t> </a:t>
            </a:r>
            <a:r>
              <a:rPr lang="en-GB" sz="1100" kern="1200" dirty="0">
                <a:solidFill>
                  <a:schemeClr val="tx1"/>
                </a:solidFill>
                <a:effectLst/>
                <a:latin typeface="+mn-lt"/>
                <a:ea typeface="Calibri"/>
                <a:cs typeface="+mn-cs"/>
              </a:rPr>
              <a:t>depending on knowledge level of attendees, the Facilitator may wish to highlight parts of the information.</a:t>
            </a:r>
          </a:p>
          <a:p>
            <a:pPr>
              <a:lnSpc>
                <a:spcPct val="100000"/>
              </a:lnSpc>
              <a:spcAft>
                <a:spcPts val="0"/>
              </a:spcAft>
            </a:pPr>
            <a:r>
              <a:rPr lang="en-GB" sz="1100" kern="1200" dirty="0">
                <a:solidFill>
                  <a:schemeClr val="tx1"/>
                </a:solidFill>
                <a:effectLst/>
                <a:latin typeface="+mn-lt"/>
                <a:ea typeface="Calibri"/>
                <a:cs typeface="+mn-cs"/>
              </a:rPr>
              <a:t> </a:t>
            </a:r>
          </a:p>
          <a:p>
            <a:pPr>
              <a:lnSpc>
                <a:spcPct val="100000"/>
              </a:lnSpc>
              <a:spcAft>
                <a:spcPts val="0"/>
              </a:spcAft>
            </a:pPr>
            <a:r>
              <a:rPr lang="en-GB" sz="1100" b="1" kern="1200" dirty="0">
                <a:solidFill>
                  <a:schemeClr val="tx1"/>
                </a:solidFill>
                <a:effectLst/>
                <a:latin typeface="+mn-lt"/>
                <a:ea typeface="Calibri"/>
                <a:cs typeface="+mn-cs"/>
              </a:rPr>
              <a:t>Resources Required - </a:t>
            </a:r>
            <a:r>
              <a:rPr lang="en-GB" sz="1100" kern="1200" dirty="0">
                <a:solidFill>
                  <a:schemeClr val="tx1"/>
                </a:solidFill>
                <a:effectLst/>
                <a:latin typeface="+mn-lt"/>
                <a:ea typeface="Calibri"/>
                <a:cs typeface="+mn-cs"/>
              </a:rPr>
              <a:t>Copies of Guidance document or relevant extracts </a:t>
            </a:r>
          </a:p>
          <a:p>
            <a:pPr>
              <a:lnSpc>
                <a:spcPct val="100000"/>
              </a:lnSpc>
              <a:spcAft>
                <a:spcPts val="0"/>
              </a:spcAft>
            </a:pPr>
            <a:r>
              <a:rPr lang="en-GB" sz="1100" dirty="0">
                <a:effectLst/>
                <a:latin typeface="+mn-lt"/>
                <a:ea typeface="Calibri"/>
              </a:rPr>
              <a:t> </a:t>
            </a:r>
          </a:p>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13</a:t>
            </a:fld>
            <a:endParaRPr lang="en-US" dirty="0"/>
          </a:p>
        </p:txBody>
      </p:sp>
    </p:spTree>
    <p:extLst>
      <p:ext uri="{BB962C8B-B14F-4D97-AF65-F5344CB8AC3E}">
        <p14:creationId xmlns:p14="http://schemas.microsoft.com/office/powerpoint/2010/main" val="4069414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14 (Slide  14</a:t>
            </a:r>
            <a:r>
              <a:rPr lang="en-GB" sz="1100" b="1" baseline="0" dirty="0">
                <a:effectLst/>
                <a:latin typeface="+mn-lt"/>
                <a:ea typeface="Calibri"/>
              </a:rPr>
              <a:t> &amp; 15 contain the same information but displayed differently.  The Facilitator can prefer which one to use)</a:t>
            </a:r>
            <a:endParaRPr lang="en-GB" sz="1100" b="1" dirty="0">
              <a:effectLst/>
              <a:latin typeface="+mn-lt"/>
              <a:ea typeface="Calibri"/>
            </a:endParaRPr>
          </a:p>
          <a:p>
            <a:pPr>
              <a:lnSpc>
                <a:spcPct val="100000"/>
              </a:lnSpc>
              <a:spcAft>
                <a:spcPts val="0"/>
              </a:spcAft>
            </a:pPr>
            <a:r>
              <a:rPr lang="en-GB" sz="1100" b="1" dirty="0">
                <a:effectLst/>
                <a:latin typeface="+mn-lt"/>
                <a:ea typeface="Calibri"/>
              </a:rPr>
              <a:t>Title: </a:t>
            </a:r>
            <a:r>
              <a:rPr lang="en-GB" sz="1100" b="1" kern="1200" dirty="0">
                <a:solidFill>
                  <a:schemeClr val="tx1"/>
                </a:solidFill>
                <a:effectLst/>
                <a:latin typeface="+mn-lt"/>
                <a:ea typeface="Calibri"/>
                <a:cs typeface="+mn-cs"/>
              </a:rPr>
              <a:t>Windscreen  - level</a:t>
            </a:r>
            <a:r>
              <a:rPr lang="en-GB" sz="1100" b="1" kern="1200" baseline="0" dirty="0">
                <a:solidFill>
                  <a:schemeClr val="tx1"/>
                </a:solidFill>
                <a:effectLst/>
                <a:latin typeface="+mn-lt"/>
                <a:ea typeface="Calibri"/>
                <a:cs typeface="+mn-cs"/>
              </a:rPr>
              <a:t> 4 Specialist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kern="1200" dirty="0">
                <a:solidFill>
                  <a:schemeClr val="tx1"/>
                </a:solidFill>
                <a:effectLst/>
                <a:latin typeface="+mn-lt"/>
                <a:ea typeface="Calibri"/>
                <a:cs typeface="+mn-cs"/>
              </a:rPr>
              <a:t>Key Messages</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Depending upon audience the Facilitator may wish to highlight parts of the information </a:t>
            </a:r>
          </a:p>
          <a:p>
            <a:pPr>
              <a:lnSpc>
                <a:spcPct val="100000"/>
              </a:lnSpc>
              <a:spcAft>
                <a:spcPts val="0"/>
              </a:spcAft>
            </a:pPr>
            <a:endParaRPr lang="en-GB" sz="1100" b="1" kern="1200" dirty="0">
              <a:solidFill>
                <a:schemeClr val="tx1"/>
              </a:solidFill>
              <a:effectLst/>
              <a:latin typeface="+mn-lt"/>
              <a:ea typeface="Calibri"/>
              <a:cs typeface="+mn-cs"/>
            </a:endParaRPr>
          </a:p>
          <a:p>
            <a:pPr>
              <a:lnSpc>
                <a:spcPct val="100000"/>
              </a:lnSpc>
              <a:spcAft>
                <a:spcPts val="0"/>
              </a:spcAft>
            </a:pPr>
            <a:r>
              <a:rPr lang="en-GB" sz="1100" b="1" kern="1200" dirty="0">
                <a:solidFill>
                  <a:schemeClr val="tx1"/>
                </a:solidFill>
                <a:effectLst/>
                <a:latin typeface="+mn-lt"/>
                <a:ea typeface="Calibri"/>
                <a:cs typeface="+mn-cs"/>
              </a:rPr>
              <a:t>Facilitator Notes  </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The wording</a:t>
            </a:r>
            <a:r>
              <a:rPr lang="en-GB" sz="1100" kern="1200" baseline="0" dirty="0">
                <a:solidFill>
                  <a:schemeClr val="tx1"/>
                </a:solidFill>
                <a:effectLst/>
                <a:latin typeface="+mn-lt"/>
                <a:ea typeface="Calibri"/>
                <a:cs typeface="+mn-cs"/>
              </a:rPr>
              <a:t> in the </a:t>
            </a:r>
            <a:r>
              <a:rPr lang="en-GB" sz="1100" kern="1200" dirty="0">
                <a:solidFill>
                  <a:schemeClr val="tx1"/>
                </a:solidFill>
                <a:effectLst/>
                <a:latin typeface="+mn-lt"/>
                <a:ea typeface="Calibri"/>
                <a:cs typeface="+mn-cs"/>
              </a:rPr>
              <a:t>following slides are excerpts from the Guidance document.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Each attendee should have their own copy.</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it has been circulated beforehand the following slides may be skipped over quickly.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not,</a:t>
            </a:r>
            <a:r>
              <a:rPr lang="en-GB" sz="1100" kern="1200" baseline="0" dirty="0">
                <a:solidFill>
                  <a:schemeClr val="tx1"/>
                </a:solidFill>
                <a:effectLst/>
                <a:latin typeface="+mn-lt"/>
                <a:ea typeface="Calibri"/>
                <a:cs typeface="+mn-cs"/>
              </a:rPr>
              <a:t> </a:t>
            </a:r>
            <a:r>
              <a:rPr lang="en-GB" sz="1100" kern="1200" dirty="0">
                <a:solidFill>
                  <a:schemeClr val="tx1"/>
                </a:solidFill>
                <a:effectLst/>
                <a:latin typeface="+mn-lt"/>
                <a:ea typeface="Calibri"/>
                <a:cs typeface="+mn-cs"/>
              </a:rPr>
              <a:t>depending on knowledge level of attendees, the Facilitator may wish to highlight parts of the information.</a:t>
            </a:r>
          </a:p>
          <a:p>
            <a:pPr>
              <a:lnSpc>
                <a:spcPct val="100000"/>
              </a:lnSpc>
              <a:spcAft>
                <a:spcPts val="0"/>
              </a:spcAft>
            </a:pPr>
            <a:r>
              <a:rPr lang="en-GB" sz="1100" kern="1200" dirty="0">
                <a:solidFill>
                  <a:schemeClr val="tx1"/>
                </a:solidFill>
                <a:effectLst/>
                <a:latin typeface="+mn-lt"/>
                <a:ea typeface="Calibri"/>
                <a:cs typeface="+mn-cs"/>
              </a:rPr>
              <a:t> </a:t>
            </a:r>
          </a:p>
          <a:p>
            <a:pPr>
              <a:lnSpc>
                <a:spcPct val="100000"/>
              </a:lnSpc>
              <a:spcAft>
                <a:spcPts val="0"/>
              </a:spcAft>
            </a:pPr>
            <a:r>
              <a:rPr lang="en-GB" sz="1100" b="1" kern="1200" dirty="0">
                <a:solidFill>
                  <a:schemeClr val="tx1"/>
                </a:solidFill>
                <a:effectLst/>
                <a:latin typeface="+mn-lt"/>
                <a:ea typeface="Calibri"/>
                <a:cs typeface="+mn-cs"/>
              </a:rPr>
              <a:t>Resources Required - </a:t>
            </a:r>
            <a:r>
              <a:rPr lang="en-GB" sz="1100" kern="1200" dirty="0">
                <a:solidFill>
                  <a:schemeClr val="tx1"/>
                </a:solidFill>
                <a:effectLst/>
                <a:latin typeface="+mn-lt"/>
                <a:ea typeface="Calibri"/>
                <a:cs typeface="+mn-cs"/>
              </a:rPr>
              <a:t>Copies of Guidance document or relevant extracts </a:t>
            </a:r>
          </a:p>
          <a:p>
            <a:pPr>
              <a:lnSpc>
                <a:spcPct val="100000"/>
              </a:lnSpc>
              <a:spcAft>
                <a:spcPts val="0"/>
              </a:spcAft>
            </a:pPr>
            <a:r>
              <a:rPr lang="en-GB" sz="1100" dirty="0">
                <a:effectLst/>
                <a:latin typeface="+mn-lt"/>
                <a:ea typeface="Calibri"/>
              </a:rPr>
              <a:t> </a:t>
            </a:r>
          </a:p>
          <a:p>
            <a:pPr>
              <a:lnSpc>
                <a:spcPct val="100000"/>
              </a:lnSpc>
              <a:spcAft>
                <a:spcPts val="0"/>
              </a:spcAft>
            </a:pPr>
            <a:r>
              <a:rPr lang="en-GB" sz="1100" dirty="0">
                <a:effectLst/>
                <a:latin typeface="+mn-lt"/>
                <a:ea typeface="Calibri"/>
              </a:rPr>
              <a:t> </a:t>
            </a:r>
          </a:p>
          <a:p>
            <a:pPr>
              <a:lnSpc>
                <a:spcPct val="100000"/>
              </a:lnSpc>
            </a:pPr>
            <a:endParaRPr lang="en-GB" sz="110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14</a:t>
            </a:fld>
            <a:endParaRPr lang="en-US" dirty="0"/>
          </a:p>
        </p:txBody>
      </p:sp>
    </p:spTree>
    <p:extLst>
      <p:ext uri="{BB962C8B-B14F-4D97-AF65-F5344CB8AC3E}">
        <p14:creationId xmlns:p14="http://schemas.microsoft.com/office/powerpoint/2010/main" val="33229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a:t>
            </a:r>
            <a:r>
              <a:rPr lang="en-GB" sz="1100" b="1" baseline="0" dirty="0">
                <a:effectLst/>
                <a:latin typeface="+mn-lt"/>
                <a:ea typeface="Calibri"/>
              </a:rPr>
              <a:t> 15 (</a:t>
            </a:r>
            <a:r>
              <a:rPr lang="en-GB" sz="1100" b="1" i="1" dirty="0">
                <a:effectLst/>
                <a:latin typeface="+mn-lt"/>
                <a:ea typeface="Calibri"/>
              </a:rPr>
              <a:t>Slide 14 &amp; 15 </a:t>
            </a:r>
            <a:r>
              <a:rPr lang="en-GB" sz="1100" b="1" i="1" baseline="0" dirty="0">
                <a:effectLst/>
                <a:latin typeface="+mn-lt"/>
                <a:ea typeface="Calibri"/>
              </a:rPr>
              <a:t>contain the same information  but displayed differently.  The Facilitator can prefer which one to use )</a:t>
            </a:r>
            <a:endParaRPr lang="en-GB" sz="1100" b="1" dirty="0">
              <a:effectLst/>
              <a:latin typeface="+mn-lt"/>
              <a:ea typeface="Calibri"/>
            </a:endParaRPr>
          </a:p>
          <a:p>
            <a:pPr>
              <a:lnSpc>
                <a:spcPct val="100000"/>
              </a:lnSpc>
              <a:spcAft>
                <a:spcPts val="0"/>
              </a:spcAft>
            </a:pPr>
            <a:r>
              <a:rPr lang="en-GB" sz="1100" b="1" dirty="0">
                <a:effectLst/>
                <a:latin typeface="+mn-lt"/>
                <a:ea typeface="Calibri"/>
              </a:rPr>
              <a:t>Title: </a:t>
            </a:r>
            <a:r>
              <a:rPr lang="en-GB" sz="1100" b="1" kern="1200" dirty="0">
                <a:solidFill>
                  <a:schemeClr val="tx1"/>
                </a:solidFill>
                <a:effectLst/>
                <a:latin typeface="+mn-lt"/>
                <a:ea typeface="Calibri"/>
                <a:cs typeface="+mn-cs"/>
              </a:rPr>
              <a:t>Windscreen  - level</a:t>
            </a:r>
            <a:r>
              <a:rPr lang="en-GB" sz="1100" b="1" kern="1200" baseline="0" dirty="0">
                <a:solidFill>
                  <a:schemeClr val="tx1"/>
                </a:solidFill>
                <a:effectLst/>
                <a:latin typeface="+mn-lt"/>
                <a:ea typeface="Calibri"/>
                <a:cs typeface="+mn-cs"/>
              </a:rPr>
              <a:t> 4 Specialist  </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kern="1200" dirty="0">
                <a:solidFill>
                  <a:schemeClr val="tx1"/>
                </a:solidFill>
                <a:effectLst/>
                <a:latin typeface="+mn-lt"/>
                <a:ea typeface="Calibri"/>
                <a:cs typeface="+mn-cs"/>
              </a:rPr>
              <a:t>Key Messages</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Depending upon audience the Facilitator may wish to highlight parts of the information </a:t>
            </a:r>
          </a:p>
          <a:p>
            <a:pPr>
              <a:lnSpc>
                <a:spcPct val="100000"/>
              </a:lnSpc>
              <a:spcAft>
                <a:spcPts val="0"/>
              </a:spcAft>
            </a:pPr>
            <a:endParaRPr lang="en-GB" sz="1100" b="1" kern="1200" dirty="0">
              <a:solidFill>
                <a:schemeClr val="tx1"/>
              </a:solidFill>
              <a:effectLst/>
              <a:latin typeface="+mn-lt"/>
              <a:ea typeface="Calibri"/>
              <a:cs typeface="+mn-cs"/>
            </a:endParaRPr>
          </a:p>
          <a:p>
            <a:pPr>
              <a:lnSpc>
                <a:spcPct val="100000"/>
              </a:lnSpc>
              <a:spcAft>
                <a:spcPts val="0"/>
              </a:spcAft>
            </a:pPr>
            <a:r>
              <a:rPr lang="en-GB" sz="1100" b="1" kern="1200" dirty="0">
                <a:solidFill>
                  <a:schemeClr val="tx1"/>
                </a:solidFill>
                <a:effectLst/>
                <a:latin typeface="+mn-lt"/>
                <a:ea typeface="Calibri"/>
                <a:cs typeface="+mn-cs"/>
              </a:rPr>
              <a:t>Facilitator Notes  </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The wording</a:t>
            </a:r>
            <a:r>
              <a:rPr lang="en-GB" sz="1100" kern="1200" baseline="0" dirty="0">
                <a:solidFill>
                  <a:schemeClr val="tx1"/>
                </a:solidFill>
                <a:effectLst/>
                <a:latin typeface="+mn-lt"/>
                <a:ea typeface="Calibri"/>
                <a:cs typeface="+mn-cs"/>
              </a:rPr>
              <a:t> in the </a:t>
            </a:r>
            <a:r>
              <a:rPr lang="en-GB" sz="1100" kern="1200" dirty="0">
                <a:solidFill>
                  <a:schemeClr val="tx1"/>
                </a:solidFill>
                <a:effectLst/>
                <a:latin typeface="+mn-lt"/>
                <a:ea typeface="Calibri"/>
                <a:cs typeface="+mn-cs"/>
              </a:rPr>
              <a:t>following slides are excerpts from the Guidance document.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Each attendee should have their own copy.</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it has been circulated beforehand the following slides may be skipped over quickly.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not,</a:t>
            </a:r>
            <a:r>
              <a:rPr lang="en-GB" sz="1100" kern="1200" baseline="0" dirty="0">
                <a:solidFill>
                  <a:schemeClr val="tx1"/>
                </a:solidFill>
                <a:effectLst/>
                <a:latin typeface="+mn-lt"/>
                <a:ea typeface="Calibri"/>
                <a:cs typeface="+mn-cs"/>
              </a:rPr>
              <a:t> </a:t>
            </a:r>
            <a:r>
              <a:rPr lang="en-GB" sz="1100" kern="1200" dirty="0">
                <a:solidFill>
                  <a:schemeClr val="tx1"/>
                </a:solidFill>
                <a:effectLst/>
                <a:latin typeface="+mn-lt"/>
                <a:ea typeface="Calibri"/>
                <a:cs typeface="+mn-cs"/>
              </a:rPr>
              <a:t>depending on knowledge level of attendees, the Facilitator may wish to highlight parts of the information.</a:t>
            </a:r>
          </a:p>
          <a:p>
            <a:pPr>
              <a:lnSpc>
                <a:spcPct val="100000"/>
              </a:lnSpc>
              <a:spcAft>
                <a:spcPts val="0"/>
              </a:spcAft>
            </a:pPr>
            <a:r>
              <a:rPr lang="en-GB" sz="1100" kern="1200" dirty="0">
                <a:solidFill>
                  <a:schemeClr val="tx1"/>
                </a:solidFill>
                <a:effectLst/>
                <a:latin typeface="+mn-lt"/>
                <a:ea typeface="Calibri"/>
                <a:cs typeface="+mn-cs"/>
              </a:rPr>
              <a:t> </a:t>
            </a:r>
          </a:p>
          <a:p>
            <a:pPr>
              <a:lnSpc>
                <a:spcPct val="100000"/>
              </a:lnSpc>
              <a:spcAft>
                <a:spcPts val="0"/>
              </a:spcAft>
            </a:pPr>
            <a:r>
              <a:rPr lang="en-GB" sz="1100" b="1" kern="1200" dirty="0">
                <a:solidFill>
                  <a:schemeClr val="tx1"/>
                </a:solidFill>
                <a:effectLst/>
                <a:latin typeface="+mn-lt"/>
                <a:ea typeface="Calibri"/>
                <a:cs typeface="+mn-cs"/>
              </a:rPr>
              <a:t>Resources Required - </a:t>
            </a:r>
            <a:r>
              <a:rPr lang="en-GB" sz="1100" kern="1200" dirty="0">
                <a:solidFill>
                  <a:schemeClr val="tx1"/>
                </a:solidFill>
                <a:effectLst/>
                <a:latin typeface="+mn-lt"/>
                <a:ea typeface="Calibri"/>
                <a:cs typeface="+mn-cs"/>
              </a:rPr>
              <a:t>Copies of Guidance document or relevant extracts </a:t>
            </a:r>
          </a:p>
          <a:p>
            <a:pPr>
              <a:lnSpc>
                <a:spcPct val="100000"/>
              </a:lnSpc>
              <a:spcAft>
                <a:spcPts val="0"/>
              </a:spcAft>
            </a:pPr>
            <a:r>
              <a:rPr lang="en-GB" sz="1100" dirty="0">
                <a:effectLst/>
                <a:latin typeface="+mn-lt"/>
                <a:ea typeface="Calibri"/>
              </a:rPr>
              <a:t> </a:t>
            </a:r>
          </a:p>
          <a:p>
            <a:pPr>
              <a:lnSpc>
                <a:spcPct val="100000"/>
              </a:lnSpc>
            </a:pPr>
            <a:endParaRPr lang="en-GB" sz="110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15</a:t>
            </a:fld>
            <a:endParaRPr lang="en-US" dirty="0"/>
          </a:p>
        </p:txBody>
      </p:sp>
    </p:spTree>
    <p:extLst>
      <p:ext uri="{BB962C8B-B14F-4D97-AF65-F5344CB8AC3E}">
        <p14:creationId xmlns:p14="http://schemas.microsoft.com/office/powerpoint/2010/main" val="2551580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16</a:t>
            </a:r>
          </a:p>
          <a:p>
            <a:pPr>
              <a:lnSpc>
                <a:spcPct val="100000"/>
              </a:lnSpc>
              <a:spcAft>
                <a:spcPts val="0"/>
              </a:spcAft>
            </a:pPr>
            <a:r>
              <a:rPr lang="en-GB" sz="1100" b="1" dirty="0">
                <a:effectLst/>
                <a:latin typeface="+mn-lt"/>
                <a:ea typeface="Calibri"/>
              </a:rPr>
              <a:t>Title: </a:t>
            </a:r>
            <a:r>
              <a:rPr lang="en-GB" sz="1100" b="1" kern="1200" dirty="0">
                <a:solidFill>
                  <a:schemeClr val="tx1"/>
                </a:solidFill>
                <a:effectLst/>
                <a:latin typeface="+mn-lt"/>
                <a:ea typeface="Calibri"/>
                <a:cs typeface="+mn-cs"/>
              </a:rPr>
              <a:t>Windscreen  - level</a:t>
            </a:r>
            <a:r>
              <a:rPr lang="en-GB" sz="1100" b="1" kern="1200" baseline="0" dirty="0">
                <a:solidFill>
                  <a:schemeClr val="tx1"/>
                </a:solidFill>
                <a:effectLst/>
                <a:latin typeface="+mn-lt"/>
                <a:ea typeface="Calibri"/>
                <a:cs typeface="+mn-cs"/>
              </a:rPr>
              <a:t> 4 Specialist  </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kern="1200" dirty="0">
                <a:solidFill>
                  <a:schemeClr val="tx1"/>
                </a:solidFill>
                <a:effectLst/>
                <a:latin typeface="+mn-lt"/>
                <a:ea typeface="Calibri"/>
                <a:cs typeface="+mn-cs"/>
              </a:rPr>
              <a:t>Key Messages</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Depending upon audience the Facilitator may wish to highlight parts of the information </a:t>
            </a:r>
          </a:p>
          <a:p>
            <a:pPr>
              <a:lnSpc>
                <a:spcPct val="100000"/>
              </a:lnSpc>
              <a:spcAft>
                <a:spcPts val="0"/>
              </a:spcAft>
            </a:pPr>
            <a:endParaRPr lang="en-GB" sz="1100" b="1" kern="1200" dirty="0">
              <a:solidFill>
                <a:schemeClr val="tx1"/>
              </a:solidFill>
              <a:effectLst/>
              <a:latin typeface="+mn-lt"/>
              <a:ea typeface="Calibri"/>
              <a:cs typeface="+mn-cs"/>
            </a:endParaRPr>
          </a:p>
          <a:p>
            <a:pPr>
              <a:lnSpc>
                <a:spcPct val="100000"/>
              </a:lnSpc>
              <a:spcAft>
                <a:spcPts val="0"/>
              </a:spcAft>
            </a:pPr>
            <a:r>
              <a:rPr lang="en-GB" sz="1100" b="1" kern="1200" dirty="0">
                <a:solidFill>
                  <a:schemeClr val="tx1"/>
                </a:solidFill>
                <a:effectLst/>
                <a:latin typeface="+mn-lt"/>
                <a:ea typeface="Calibri"/>
                <a:cs typeface="+mn-cs"/>
              </a:rPr>
              <a:t>Facilitator Notes  </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The wording</a:t>
            </a:r>
            <a:r>
              <a:rPr lang="en-GB" sz="1100" kern="1200" baseline="0" dirty="0">
                <a:solidFill>
                  <a:schemeClr val="tx1"/>
                </a:solidFill>
                <a:effectLst/>
                <a:latin typeface="+mn-lt"/>
                <a:ea typeface="Calibri"/>
                <a:cs typeface="+mn-cs"/>
              </a:rPr>
              <a:t> in the </a:t>
            </a:r>
            <a:r>
              <a:rPr lang="en-GB" sz="1100" kern="1200" dirty="0">
                <a:solidFill>
                  <a:schemeClr val="tx1"/>
                </a:solidFill>
                <a:effectLst/>
                <a:latin typeface="+mn-lt"/>
                <a:ea typeface="Calibri"/>
                <a:cs typeface="+mn-cs"/>
              </a:rPr>
              <a:t>following slides are excerpts from the Guidance document.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Each attendee should have their own copy.</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it has been circulated beforehand the following slides may be skipped over quickly.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not,</a:t>
            </a:r>
            <a:r>
              <a:rPr lang="en-GB" sz="1100" kern="1200" baseline="0" dirty="0">
                <a:solidFill>
                  <a:schemeClr val="tx1"/>
                </a:solidFill>
                <a:effectLst/>
                <a:latin typeface="+mn-lt"/>
                <a:ea typeface="Calibri"/>
                <a:cs typeface="+mn-cs"/>
              </a:rPr>
              <a:t> </a:t>
            </a:r>
            <a:r>
              <a:rPr lang="en-GB" sz="1100" kern="1200" dirty="0">
                <a:solidFill>
                  <a:schemeClr val="tx1"/>
                </a:solidFill>
                <a:effectLst/>
                <a:latin typeface="+mn-lt"/>
                <a:ea typeface="Calibri"/>
                <a:cs typeface="+mn-cs"/>
              </a:rPr>
              <a:t>depending on knowledge level of attendees, the Facilitator may wish to highlight parts of the information.</a:t>
            </a:r>
          </a:p>
          <a:p>
            <a:pPr>
              <a:lnSpc>
                <a:spcPct val="100000"/>
              </a:lnSpc>
              <a:spcAft>
                <a:spcPts val="0"/>
              </a:spcAft>
            </a:pPr>
            <a:r>
              <a:rPr lang="en-GB" sz="1100" kern="1200" dirty="0">
                <a:solidFill>
                  <a:schemeClr val="tx1"/>
                </a:solidFill>
                <a:effectLst/>
                <a:latin typeface="+mn-lt"/>
                <a:ea typeface="Calibri"/>
                <a:cs typeface="+mn-cs"/>
              </a:rPr>
              <a:t> </a:t>
            </a:r>
          </a:p>
          <a:p>
            <a:pPr>
              <a:lnSpc>
                <a:spcPct val="100000"/>
              </a:lnSpc>
              <a:spcAft>
                <a:spcPts val="0"/>
              </a:spcAft>
            </a:pPr>
            <a:r>
              <a:rPr lang="en-GB" sz="1100" b="1" kern="1200" dirty="0">
                <a:solidFill>
                  <a:schemeClr val="tx1"/>
                </a:solidFill>
                <a:effectLst/>
                <a:latin typeface="+mn-lt"/>
                <a:ea typeface="Calibri"/>
                <a:cs typeface="+mn-cs"/>
              </a:rPr>
              <a:t>Resources Required - </a:t>
            </a:r>
            <a:r>
              <a:rPr lang="en-GB" sz="1100" kern="1200" dirty="0">
                <a:solidFill>
                  <a:schemeClr val="tx1"/>
                </a:solidFill>
                <a:effectLst/>
                <a:latin typeface="+mn-lt"/>
                <a:ea typeface="Calibri"/>
                <a:cs typeface="+mn-cs"/>
              </a:rPr>
              <a:t>Copies of Guidance document or relevant extracts </a:t>
            </a:r>
          </a:p>
          <a:p>
            <a:pPr>
              <a:lnSpc>
                <a:spcPct val="100000"/>
              </a:lnSpc>
              <a:spcAft>
                <a:spcPts val="0"/>
              </a:spcAft>
            </a:pPr>
            <a:r>
              <a:rPr lang="en-GB" sz="1100" dirty="0">
                <a:effectLst/>
                <a:latin typeface="+mn-lt"/>
                <a:ea typeface="Calibri"/>
              </a:rPr>
              <a:t> </a:t>
            </a:r>
          </a:p>
          <a:p>
            <a:pPr>
              <a:lnSpc>
                <a:spcPct val="100000"/>
              </a:lnSpc>
            </a:pPr>
            <a:endParaRPr lang="en-GB" sz="110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16</a:t>
            </a:fld>
            <a:endParaRPr lang="en-US" dirty="0"/>
          </a:p>
        </p:txBody>
      </p:sp>
    </p:spTree>
    <p:extLst>
      <p:ext uri="{BB962C8B-B14F-4D97-AF65-F5344CB8AC3E}">
        <p14:creationId xmlns:p14="http://schemas.microsoft.com/office/powerpoint/2010/main" val="33229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a:t>
            </a:r>
            <a:r>
              <a:rPr lang="en-GB" sz="1100" b="1" baseline="0" dirty="0">
                <a:effectLst/>
                <a:latin typeface="+mn-lt"/>
                <a:ea typeface="Calibri"/>
              </a:rPr>
              <a:t> 16 </a:t>
            </a:r>
            <a:r>
              <a:rPr lang="en-GB" sz="1100" b="1" dirty="0">
                <a:effectLst/>
                <a:latin typeface="+mn-lt"/>
                <a:ea typeface="Calibri"/>
              </a:rPr>
              <a:t>  Activity </a:t>
            </a:r>
            <a:r>
              <a:rPr lang="en-GB" sz="1100" b="1" baseline="0" dirty="0">
                <a:effectLst/>
                <a:latin typeface="+mn-lt"/>
                <a:ea typeface="Calibri"/>
              </a:rPr>
              <a:t> </a:t>
            </a:r>
          </a:p>
          <a:p>
            <a:pPr>
              <a:lnSpc>
                <a:spcPct val="100000"/>
              </a:lnSpc>
              <a:spcAft>
                <a:spcPts val="0"/>
              </a:spcAft>
            </a:pPr>
            <a:r>
              <a:rPr lang="en-GB" sz="1100" b="1" baseline="0" dirty="0">
                <a:effectLst/>
                <a:latin typeface="+mn-lt"/>
                <a:ea typeface="Calibri"/>
              </a:rPr>
              <a:t>NB- This could be done before the slides as a way of checking out audience understanding/knowledge/skills and then using the slides to address any misconceptions or reinforce key points.   Alternatively it can be undertaken at the end of session to assess learning </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 </a:t>
            </a:r>
            <a:r>
              <a:rPr lang="en-GB" sz="1100" dirty="0">
                <a:effectLst/>
                <a:latin typeface="+mn-lt"/>
                <a:ea typeface="Calibri"/>
              </a:rPr>
              <a:t>(The conversation will need to be carefully managed)</a:t>
            </a:r>
          </a:p>
          <a:p>
            <a:pPr marL="342900" lvl="0" indent="-342900">
              <a:lnSpc>
                <a:spcPct val="100000"/>
              </a:lnSpc>
              <a:spcAft>
                <a:spcPts val="0"/>
              </a:spcAft>
              <a:buFont typeface="Symbol"/>
              <a:buChar char=""/>
            </a:pPr>
            <a:r>
              <a:rPr lang="en-GB" sz="1100" dirty="0">
                <a:effectLst/>
                <a:latin typeface="+mn-lt"/>
                <a:ea typeface="Calibri"/>
              </a:rPr>
              <a:t>It will need to be acknowledged that not all the information has been provided and opinions will be based to an extent on experience and gut feeling.  </a:t>
            </a:r>
          </a:p>
          <a:p>
            <a:pPr marL="342900" lvl="0" indent="-342900">
              <a:lnSpc>
                <a:spcPct val="100000"/>
              </a:lnSpc>
              <a:spcAft>
                <a:spcPts val="0"/>
              </a:spcAft>
              <a:buFont typeface="Symbol"/>
              <a:buChar char=""/>
            </a:pPr>
            <a:r>
              <a:rPr lang="en-GB" sz="1100" dirty="0">
                <a:effectLst/>
                <a:latin typeface="+mn-lt"/>
                <a:ea typeface="Calibri"/>
              </a:rPr>
              <a:t>As this is a training environment, the purpose is to familiarise the attendees with the guidance.  Assessing the risk is part of that understanding but it is not essential that opinions are seen as correct or one team is right and the other wrong. </a:t>
            </a:r>
          </a:p>
          <a:p>
            <a:pPr marL="342900" lvl="0" indent="-342900">
              <a:lnSpc>
                <a:spcPct val="100000"/>
              </a:lnSpc>
              <a:spcAft>
                <a:spcPts val="0"/>
              </a:spcAft>
              <a:buFont typeface="Symbol"/>
              <a:buChar char=""/>
            </a:pPr>
            <a:r>
              <a:rPr lang="en-GB" sz="1100" dirty="0">
                <a:effectLst/>
                <a:latin typeface="+mn-lt"/>
                <a:ea typeface="Calibri"/>
              </a:rPr>
              <a:t>Remind attendees that they should discuss support / safeguarding needs with their designated safeguarding lead or use the Consultation Line prior to submitting a Request for Support.</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(Activity 3) </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The aim of this exercise is to build a picture (the case studies are in three parts)</a:t>
            </a:r>
          </a:p>
          <a:p>
            <a:pPr marL="342900" lvl="0" indent="-342900">
              <a:lnSpc>
                <a:spcPct val="100000"/>
              </a:lnSpc>
              <a:spcAft>
                <a:spcPts val="0"/>
              </a:spcAft>
              <a:buFont typeface="Symbol"/>
              <a:buChar char=""/>
            </a:pPr>
            <a:r>
              <a:rPr lang="en-GB" sz="1100" dirty="0">
                <a:effectLst/>
                <a:latin typeface="+mn-lt"/>
                <a:ea typeface="Calibri"/>
              </a:rPr>
              <a:t>The Facilitator can decide how to use the case studies e.g. each table may have a different case studies or all have the same.   </a:t>
            </a:r>
          </a:p>
          <a:p>
            <a:pPr marL="342900" lvl="0" indent="-342900">
              <a:lnSpc>
                <a:spcPct val="100000"/>
              </a:lnSpc>
              <a:spcAft>
                <a:spcPts val="0"/>
              </a:spcAft>
              <a:buFont typeface="Symbol"/>
              <a:buChar char=""/>
            </a:pPr>
            <a:r>
              <a:rPr lang="en-GB" sz="1100" dirty="0">
                <a:effectLst/>
                <a:latin typeface="+mn-lt"/>
                <a:ea typeface="Calibri"/>
              </a:rPr>
              <a:t>The Facilitator should ideally use their own agency case studies. </a:t>
            </a:r>
          </a:p>
          <a:p>
            <a:pPr marL="342900" lvl="0" indent="-342900">
              <a:lnSpc>
                <a:spcPct val="100000"/>
              </a:lnSpc>
              <a:spcAft>
                <a:spcPts val="0"/>
              </a:spcAft>
              <a:buFont typeface="Symbol"/>
              <a:buChar char=""/>
            </a:pPr>
            <a:r>
              <a:rPr lang="en-GB" sz="1100" dirty="0">
                <a:effectLst/>
                <a:latin typeface="+mn-lt"/>
                <a:ea typeface="Calibri"/>
              </a:rPr>
              <a:t>After part one has been shared, the Facilitator should take a temperature check as to what each groups view is.  At this stage the information may suggest a specific level e.g. level 2.   </a:t>
            </a:r>
          </a:p>
          <a:p>
            <a:pPr marL="342900" lvl="0" indent="-342900">
              <a:lnSpc>
                <a:spcPct val="100000"/>
              </a:lnSpc>
              <a:spcAft>
                <a:spcPts val="0"/>
              </a:spcAft>
              <a:buFont typeface="Symbol"/>
              <a:buChar char=""/>
            </a:pPr>
            <a:r>
              <a:rPr lang="en-GB" sz="1100" dirty="0">
                <a:effectLst/>
                <a:latin typeface="+mn-lt"/>
                <a:ea typeface="Calibri"/>
              </a:rPr>
              <a:t>As subsequent information is discussed and groups feedback, opinions may change and it is important that the Facilitator draw out of attendees why their opinion has changed.  </a:t>
            </a:r>
          </a:p>
          <a:p>
            <a:pPr marL="342900" lvl="0" indent="-342900">
              <a:lnSpc>
                <a:spcPct val="100000"/>
              </a:lnSpc>
              <a:spcAft>
                <a:spcPts val="0"/>
              </a:spcAft>
              <a:buFont typeface="Symbol"/>
              <a:buChar char=""/>
            </a:pPr>
            <a:r>
              <a:rPr lang="en-GB" sz="1100" dirty="0">
                <a:effectLst/>
                <a:latin typeface="+mn-lt"/>
                <a:ea typeface="Calibri"/>
              </a:rPr>
              <a:t>The whole discussion will take minimum of 15 mins.  </a:t>
            </a:r>
          </a:p>
          <a:p>
            <a:pPr marL="342900" lvl="0" indent="-342900">
              <a:lnSpc>
                <a:spcPct val="100000"/>
              </a:lnSpc>
              <a:spcAft>
                <a:spcPts val="0"/>
              </a:spcAft>
              <a:buFont typeface="Symbol"/>
              <a:buChar char=""/>
            </a:pPr>
            <a:r>
              <a:rPr lang="en-GB" sz="1100" dirty="0">
                <a:effectLst/>
                <a:latin typeface="+mn-lt"/>
                <a:ea typeface="Calibri"/>
              </a:rPr>
              <a:t>Finally</a:t>
            </a:r>
            <a:r>
              <a:rPr lang="en-GB" sz="1100" baseline="0" dirty="0">
                <a:effectLst/>
                <a:latin typeface="+mn-lt"/>
                <a:ea typeface="Calibri"/>
              </a:rPr>
              <a:t> e</a:t>
            </a:r>
            <a:r>
              <a:rPr lang="en-GB" sz="1100" dirty="0">
                <a:effectLst/>
                <a:latin typeface="+mn-lt"/>
                <a:ea typeface="Calibri"/>
              </a:rPr>
              <a:t>ach group should feedback what their eventual assessment is.  (10 minutes).</a:t>
            </a:r>
          </a:p>
          <a:p>
            <a:pPr marL="342900" lvl="0" indent="-342900">
              <a:lnSpc>
                <a:spcPct val="100000"/>
              </a:lnSpc>
              <a:spcAft>
                <a:spcPts val="0"/>
              </a:spcAft>
              <a:buFont typeface="Symbol"/>
              <a:buChar char=""/>
            </a:pPr>
            <a:r>
              <a:rPr lang="en-GB" sz="1100" dirty="0">
                <a:effectLst/>
                <a:latin typeface="+mn-lt"/>
                <a:ea typeface="Calibri"/>
              </a:rPr>
              <a:t>Depending on the case study there may be particular issues that the Facilitator would wish to highlight</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Resources Required </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Case studies (split into</a:t>
            </a:r>
            <a:r>
              <a:rPr lang="en-GB" sz="1100" baseline="0" dirty="0">
                <a:effectLst/>
                <a:latin typeface="+mn-lt"/>
                <a:ea typeface="Calibri"/>
              </a:rPr>
              <a:t> </a:t>
            </a:r>
            <a:r>
              <a:rPr lang="en-GB" sz="1100" dirty="0">
                <a:effectLst/>
                <a:latin typeface="+mn-lt"/>
                <a:ea typeface="Calibri"/>
              </a:rPr>
              <a:t>parts) </a:t>
            </a:r>
          </a:p>
          <a:p>
            <a:pPr marL="342900" lvl="0" indent="-342900">
              <a:lnSpc>
                <a:spcPct val="100000"/>
              </a:lnSpc>
              <a:spcAft>
                <a:spcPts val="0"/>
              </a:spcAft>
              <a:buFont typeface="Symbol"/>
              <a:buChar char=""/>
            </a:pPr>
            <a:r>
              <a:rPr lang="en-GB" sz="1100" dirty="0">
                <a:effectLst/>
                <a:latin typeface="+mn-lt"/>
                <a:ea typeface="Calibri"/>
              </a:rPr>
              <a:t>Each group should have a copy the extracts from the Effective Support Document to refer to.</a:t>
            </a:r>
          </a:p>
          <a:p>
            <a:pPr>
              <a:lnSpc>
                <a:spcPct val="100000"/>
              </a:lnSpc>
              <a:defRPr/>
            </a:pPr>
            <a:endParaRPr lang="en-GB" sz="1100" dirty="0">
              <a:latin typeface="+mn-lt"/>
            </a:endParaRPr>
          </a:p>
        </p:txBody>
      </p:sp>
      <p:sp>
        <p:nvSpPr>
          <p:cNvPr id="4" name="Slide Number Placeholder 3"/>
          <p:cNvSpPr>
            <a:spLocks noGrp="1"/>
          </p:cNvSpPr>
          <p:nvPr>
            <p:ph type="sldNum" sz="quarter" idx="5"/>
          </p:nvPr>
        </p:nvSpPr>
        <p:spPr/>
        <p:txBody>
          <a:bodyPr/>
          <a:lstStyle/>
          <a:p>
            <a:pPr>
              <a:defRPr/>
            </a:pPr>
            <a:fld id="{FEACB9F8-ACAD-4A2E-88EA-85C510F6C8A0}" type="slidenum">
              <a:rPr lang="en-US" smtClean="0"/>
              <a:pPr>
                <a:defRPr/>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a:t>
            </a:r>
            <a:r>
              <a:rPr lang="en-GB" sz="1100" b="1" baseline="0" dirty="0">
                <a:effectLst/>
                <a:latin typeface="+mn-lt"/>
                <a:ea typeface="Calibri"/>
              </a:rPr>
              <a:t> 2 &amp; 3 </a:t>
            </a:r>
            <a:r>
              <a:rPr lang="en-GB" sz="1100" b="1" dirty="0">
                <a:effectLst/>
                <a:latin typeface="+mn-lt"/>
                <a:ea typeface="Calibri"/>
              </a:rPr>
              <a:t> </a:t>
            </a:r>
            <a:endParaRPr lang="en-GB" sz="1100" dirty="0">
              <a:effectLst/>
              <a:latin typeface="+mn-lt"/>
              <a:ea typeface="Calibri"/>
            </a:endParaRPr>
          </a:p>
          <a:p>
            <a:pPr>
              <a:lnSpc>
                <a:spcPct val="100000"/>
              </a:lnSpc>
              <a:spcAft>
                <a:spcPts val="0"/>
              </a:spcAft>
            </a:pPr>
            <a:r>
              <a:rPr lang="en-GB" sz="1100" b="1" dirty="0">
                <a:effectLst/>
                <a:latin typeface="+mn-lt"/>
                <a:ea typeface="Calibri"/>
              </a:rPr>
              <a:t>Title: Effective Support for Children and their Families in Essex Guidance </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Important for the Facilitator to emphasise that this is guidance that has been agreed and signed up to by partners and is endorsed through the Essex Safeguarding Children’s Board (ESCB).  It also reflects the Southend Essex Thurrock (SET) Procedures and Early Help offer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endParaRPr lang="en-GB" sz="1100" dirty="0">
              <a:effectLst/>
              <a:latin typeface="+mn-lt"/>
              <a:ea typeface="Calibri"/>
            </a:endParaRPr>
          </a:p>
          <a:p>
            <a:pPr>
              <a:lnSpc>
                <a:spcPct val="100000"/>
              </a:lnSpc>
              <a:spcAft>
                <a:spcPts val="0"/>
              </a:spcAft>
            </a:pPr>
            <a:r>
              <a:rPr lang="en-GB" sz="1100" dirty="0">
                <a:effectLst/>
                <a:latin typeface="+mn-lt"/>
                <a:ea typeface="Calibri"/>
              </a:rPr>
              <a:t>The guidance approach is to.....</a:t>
            </a:r>
            <a:r>
              <a:rPr lang="en-GB" sz="1100" i="1" dirty="0">
                <a:effectLst/>
                <a:latin typeface="+mn-lt"/>
                <a:ea typeface="Calibri"/>
              </a:rPr>
              <a:t>solve problems and find solutions</a:t>
            </a:r>
            <a:r>
              <a:rPr lang="en-GB" sz="1100" b="1" i="1" dirty="0">
                <a:effectLst/>
                <a:latin typeface="+mn-lt"/>
                <a:ea typeface="Calibri"/>
              </a:rPr>
              <a:t> </a:t>
            </a:r>
            <a:r>
              <a:rPr lang="en-GB" sz="1100" dirty="0">
                <a:effectLst/>
                <a:latin typeface="+mn-lt"/>
                <a:ea typeface="Calibri"/>
              </a:rPr>
              <a:t> </a:t>
            </a:r>
          </a:p>
          <a:p>
            <a:pPr marL="742950" lvl="1" indent="-285750">
              <a:lnSpc>
                <a:spcPct val="100000"/>
              </a:lnSpc>
              <a:spcAft>
                <a:spcPts val="0"/>
              </a:spcAft>
              <a:buFont typeface="Courier New"/>
              <a:buChar char="o"/>
            </a:pPr>
            <a:r>
              <a:rPr lang="en-GB" sz="1100" dirty="0">
                <a:effectLst/>
                <a:latin typeface="+mn-lt"/>
                <a:ea typeface="Calibri"/>
              </a:rPr>
              <a:t>at an early stage; </a:t>
            </a:r>
          </a:p>
          <a:p>
            <a:pPr marL="742950" lvl="1" indent="-285750">
              <a:lnSpc>
                <a:spcPct val="100000"/>
              </a:lnSpc>
              <a:spcAft>
                <a:spcPts val="0"/>
              </a:spcAft>
              <a:buFont typeface="Courier New"/>
              <a:buChar char="o"/>
            </a:pPr>
            <a:r>
              <a:rPr lang="en-GB" sz="1100" dirty="0">
                <a:effectLst/>
                <a:latin typeface="+mn-lt"/>
                <a:ea typeface="Calibri"/>
              </a:rPr>
              <a:t>at the point that needs become more apparent; </a:t>
            </a:r>
          </a:p>
          <a:p>
            <a:pPr marL="742950" lvl="1" indent="-285750">
              <a:lnSpc>
                <a:spcPct val="100000"/>
              </a:lnSpc>
              <a:spcAft>
                <a:spcPts val="0"/>
              </a:spcAft>
              <a:buFont typeface="Courier New"/>
              <a:buChar char="o"/>
            </a:pPr>
            <a:r>
              <a:rPr lang="en-GB" sz="1100" dirty="0">
                <a:effectLst/>
                <a:latin typeface="+mn-lt"/>
                <a:ea typeface="Calibri"/>
              </a:rPr>
              <a:t>whilst recognising that there may be times when the needs of the family are such that intensive or specialist statutory intervention is required</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Resources Required  </a:t>
            </a:r>
            <a:r>
              <a:rPr lang="en-GB" sz="1100" dirty="0">
                <a:effectLst/>
                <a:latin typeface="+mn-lt"/>
                <a:ea typeface="Calibri"/>
              </a:rPr>
              <a:t>None specific </a:t>
            </a:r>
          </a:p>
          <a:p>
            <a:pPr>
              <a:lnSpc>
                <a:spcPct val="100000"/>
              </a:lnSpc>
            </a:pPr>
            <a:endParaRPr lang="en-GB" sz="110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2</a:t>
            </a:fld>
            <a:endParaRPr lang="en-US" dirty="0"/>
          </a:p>
        </p:txBody>
      </p:sp>
    </p:spTree>
    <p:extLst>
      <p:ext uri="{BB962C8B-B14F-4D97-AF65-F5344CB8AC3E}">
        <p14:creationId xmlns:p14="http://schemas.microsoft.com/office/powerpoint/2010/main" val="3091484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dirty="0">
                <a:latin typeface="+mn-lt"/>
              </a:rPr>
              <a:t>Slide Number: 3</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100" b="1" kern="1200" dirty="0">
                <a:solidFill>
                  <a:schemeClr val="tx1"/>
                </a:solidFill>
                <a:effectLst/>
                <a:latin typeface="Times" charset="0"/>
                <a:ea typeface="Calibri"/>
                <a:cs typeface="+mn-cs"/>
              </a:rPr>
              <a:t>Title: Effective Support for Children and their Families in Essex Guidance </a:t>
            </a:r>
            <a:endParaRPr lang="en-GB" sz="1100" kern="1200" dirty="0">
              <a:solidFill>
                <a:schemeClr val="tx1"/>
              </a:solidFill>
              <a:effectLst/>
              <a:latin typeface="Times" charset="0"/>
              <a:ea typeface="Calibri"/>
              <a:cs typeface="+mn-cs"/>
            </a:endParaRPr>
          </a:p>
          <a:p>
            <a:endParaRPr lang="en-GB" sz="1100" b="1" dirty="0">
              <a:latin typeface="+mn-lt"/>
            </a:endParaRPr>
          </a:p>
          <a:p>
            <a:r>
              <a:rPr lang="en-GB" sz="1100" b="1" dirty="0">
                <a:latin typeface="+mn-lt"/>
              </a:rPr>
              <a:t>(refer to notes under slide 2) </a:t>
            </a: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3</a:t>
            </a:fld>
            <a:endParaRPr lang="en-US" dirty="0"/>
          </a:p>
        </p:txBody>
      </p:sp>
    </p:spTree>
    <p:extLst>
      <p:ext uri="{BB962C8B-B14F-4D97-AF65-F5344CB8AC3E}">
        <p14:creationId xmlns:p14="http://schemas.microsoft.com/office/powerpoint/2010/main" val="3091484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 4</a:t>
            </a:r>
          </a:p>
          <a:p>
            <a:pPr>
              <a:lnSpc>
                <a:spcPct val="100000"/>
              </a:lnSpc>
              <a:spcAft>
                <a:spcPts val="0"/>
              </a:spcAft>
            </a:pPr>
            <a:r>
              <a:rPr lang="en-GB" sz="1100" b="1" dirty="0">
                <a:effectLst/>
                <a:latin typeface="+mn-lt"/>
                <a:ea typeface="Calibri"/>
              </a:rPr>
              <a:t>Title: Effective Support Windscreen  </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The Facilitator  should highlight  ‘ If Unsure Consult’ </a:t>
            </a:r>
          </a:p>
          <a:p>
            <a:pPr marL="342900" lvl="0" indent="-342900">
              <a:lnSpc>
                <a:spcPct val="100000"/>
              </a:lnSpc>
              <a:spcAft>
                <a:spcPts val="0"/>
              </a:spcAft>
              <a:buFont typeface="Symbol"/>
              <a:buChar char=""/>
            </a:pPr>
            <a:r>
              <a:rPr lang="en-GB" sz="1100" dirty="0">
                <a:effectLst/>
                <a:latin typeface="+mn-lt"/>
                <a:ea typeface="Calibri"/>
              </a:rPr>
              <a:t>It should also be made clear that the model should not just be viewed as  moving from green to red but as importantly how practitioners work together to de-escalate Red to Green</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0" dirty="0">
                <a:effectLst/>
                <a:latin typeface="+mn-lt"/>
                <a:ea typeface="Calibri"/>
              </a:rPr>
              <a:t>Use the appropriate descriptions in the Effective Support for Children &amp; Families in Essex Guidance </a:t>
            </a:r>
            <a:r>
              <a:rPr lang="en-GB" sz="1100" dirty="0">
                <a:effectLst/>
                <a:latin typeface="+mn-lt"/>
                <a:ea typeface="Calibri"/>
              </a:rPr>
              <a:t>document</a:t>
            </a:r>
            <a:r>
              <a:rPr lang="en-GB" sz="1100" baseline="0" dirty="0">
                <a:effectLst/>
                <a:latin typeface="+mn-lt"/>
                <a:ea typeface="Calibri"/>
              </a:rPr>
              <a:t>, latest version available from ESCB website, if you wish to expand the description of each of the levels.</a:t>
            </a:r>
            <a:r>
              <a:rPr lang="en-GB" sz="1100" dirty="0">
                <a:effectLst/>
                <a:latin typeface="+mn-lt"/>
                <a:ea typeface="Calibri"/>
              </a:rPr>
              <a:t>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Resources Required- </a:t>
            </a:r>
            <a:r>
              <a:rPr lang="en-GB" sz="1100" b="0" dirty="0">
                <a:effectLst/>
                <a:latin typeface="+mn-lt"/>
                <a:ea typeface="Calibri"/>
              </a:rPr>
              <a:t>Effective Support for Children &amp; Families in Essex Guidance document </a:t>
            </a:r>
          </a:p>
          <a:p>
            <a:pPr>
              <a:lnSpc>
                <a:spcPct val="100000"/>
              </a:lnSpc>
              <a:defRPr/>
            </a:pPr>
            <a:endParaRPr lang="en-GB" sz="1100" b="0" dirty="0">
              <a:latin typeface="+mn-lt"/>
            </a:endParaRPr>
          </a:p>
        </p:txBody>
      </p:sp>
      <p:sp>
        <p:nvSpPr>
          <p:cNvPr id="4" name="Slide Number Placeholder 3"/>
          <p:cNvSpPr>
            <a:spLocks noGrp="1"/>
          </p:cNvSpPr>
          <p:nvPr>
            <p:ph type="sldNum" sz="quarter" idx="5"/>
          </p:nvPr>
        </p:nvSpPr>
        <p:spPr/>
        <p:txBody>
          <a:bodyPr/>
          <a:lstStyle/>
          <a:p>
            <a:pPr>
              <a:defRPr/>
            </a:pPr>
            <a:fld id="{EC0D05A9-46B4-4F7D-89C3-F9A368B87EDC}"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 5  &amp;</a:t>
            </a:r>
            <a:r>
              <a:rPr lang="en-GB" sz="1100" b="1" baseline="0" dirty="0">
                <a:effectLst/>
                <a:latin typeface="+mn-lt"/>
                <a:ea typeface="Calibri"/>
              </a:rPr>
              <a:t> 6 contain the same information but displayed differently.  The Facilitator can prefer which one to use </a:t>
            </a:r>
            <a:endParaRPr lang="en-GB" sz="1100" dirty="0">
              <a:effectLst/>
              <a:latin typeface="+mn-lt"/>
              <a:ea typeface="Calibri"/>
            </a:endParaRPr>
          </a:p>
          <a:p>
            <a:pPr>
              <a:lnSpc>
                <a:spcPct val="100000"/>
              </a:lnSpc>
              <a:spcAft>
                <a:spcPts val="0"/>
              </a:spcAft>
            </a:pPr>
            <a:r>
              <a:rPr lang="en-GB" sz="1100" b="1" dirty="0">
                <a:effectLst/>
                <a:latin typeface="+mn-lt"/>
                <a:ea typeface="Calibri"/>
              </a:rPr>
              <a:t>Title: Windscreen - Level 1 – Universal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Depending upon audience the Facilitator may wish to highlight parts of the information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The wording</a:t>
            </a:r>
            <a:r>
              <a:rPr lang="en-GB" sz="1100" baseline="0" dirty="0">
                <a:effectLst/>
                <a:latin typeface="+mn-lt"/>
                <a:ea typeface="Calibri"/>
              </a:rPr>
              <a:t> in the </a:t>
            </a:r>
            <a:r>
              <a:rPr lang="en-GB" sz="1100" dirty="0">
                <a:effectLst/>
                <a:latin typeface="+mn-lt"/>
                <a:ea typeface="Calibri"/>
              </a:rPr>
              <a:t>following slides are excerpts from the Guidance document. </a:t>
            </a:r>
          </a:p>
          <a:p>
            <a:pPr marL="342900" lvl="0" indent="-342900">
              <a:lnSpc>
                <a:spcPct val="100000"/>
              </a:lnSpc>
              <a:spcAft>
                <a:spcPts val="0"/>
              </a:spcAft>
              <a:buFont typeface="Symbol"/>
              <a:buChar char=""/>
            </a:pPr>
            <a:r>
              <a:rPr lang="en-GB" sz="1100" dirty="0">
                <a:effectLst/>
                <a:latin typeface="+mn-lt"/>
                <a:ea typeface="Calibri"/>
              </a:rPr>
              <a:t>Each attendee should have their own copy.</a:t>
            </a:r>
          </a:p>
          <a:p>
            <a:pPr marL="342900" lvl="0" indent="-342900">
              <a:lnSpc>
                <a:spcPct val="100000"/>
              </a:lnSpc>
              <a:spcAft>
                <a:spcPts val="0"/>
              </a:spcAft>
              <a:buFont typeface="Symbol"/>
              <a:buChar char=""/>
            </a:pPr>
            <a:r>
              <a:rPr lang="en-GB" sz="1100" dirty="0">
                <a:effectLst/>
                <a:latin typeface="+mn-lt"/>
                <a:ea typeface="Calibri"/>
              </a:rPr>
              <a:t>If it has been circulated beforehand the following slides may be skipped over quickly.  </a:t>
            </a:r>
          </a:p>
          <a:p>
            <a:pPr marL="342900" lvl="0" indent="-342900">
              <a:lnSpc>
                <a:spcPct val="100000"/>
              </a:lnSpc>
              <a:spcAft>
                <a:spcPts val="0"/>
              </a:spcAft>
              <a:buFont typeface="Symbol"/>
              <a:buChar char=""/>
            </a:pPr>
            <a:r>
              <a:rPr lang="en-GB" sz="1100" dirty="0">
                <a:effectLst/>
                <a:latin typeface="+mn-lt"/>
                <a:ea typeface="Calibri"/>
              </a:rPr>
              <a:t>If not,</a:t>
            </a:r>
            <a:r>
              <a:rPr lang="en-GB" sz="1100" baseline="0" dirty="0">
                <a:effectLst/>
                <a:latin typeface="+mn-lt"/>
                <a:ea typeface="Calibri"/>
              </a:rPr>
              <a:t> </a:t>
            </a:r>
            <a:r>
              <a:rPr lang="en-GB" sz="1100" dirty="0">
                <a:effectLst/>
                <a:latin typeface="+mn-lt"/>
                <a:ea typeface="Calibri"/>
              </a:rPr>
              <a:t>depending on knowledge level of attendees, the Facilitator may wish to highlight parts of the information.</a:t>
            </a:r>
          </a:p>
          <a:p>
            <a:pPr>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Resources Required - </a:t>
            </a:r>
            <a:r>
              <a:rPr lang="en-GB" sz="1100" dirty="0">
                <a:effectLst/>
                <a:latin typeface="+mn-lt"/>
                <a:ea typeface="Calibri"/>
              </a:rPr>
              <a:t>Copies of Guidance document or relevant extracts </a:t>
            </a:r>
          </a:p>
          <a:p>
            <a:pPr>
              <a:lnSpc>
                <a:spcPct val="115000"/>
              </a:lnSpc>
              <a:spcAft>
                <a:spcPts val="0"/>
              </a:spcAft>
            </a:pPr>
            <a:r>
              <a:rPr lang="en-GB" sz="1100" dirty="0">
                <a:effectLst/>
                <a:latin typeface="+mn-lt"/>
                <a:ea typeface="Calibri"/>
              </a:rPr>
              <a:t> </a:t>
            </a:r>
          </a:p>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5</a:t>
            </a:fld>
            <a:endParaRPr lang="en-US" dirty="0"/>
          </a:p>
        </p:txBody>
      </p:sp>
    </p:spTree>
    <p:extLst>
      <p:ext uri="{BB962C8B-B14F-4D97-AF65-F5344CB8AC3E}">
        <p14:creationId xmlns:p14="http://schemas.microsoft.com/office/powerpoint/2010/main" val="2551580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a:t>
            </a:r>
            <a:r>
              <a:rPr lang="en-GB" sz="1100" b="1" baseline="0" dirty="0">
                <a:effectLst/>
                <a:latin typeface="+mn-lt"/>
                <a:ea typeface="Calibri"/>
              </a:rPr>
              <a:t> 6 </a:t>
            </a:r>
            <a:r>
              <a:rPr lang="en-GB" sz="1100" b="1" i="1" dirty="0">
                <a:effectLst/>
                <a:latin typeface="+mn-lt"/>
                <a:ea typeface="Calibri"/>
              </a:rPr>
              <a:t>(Slide Number : 5  &amp;</a:t>
            </a:r>
            <a:r>
              <a:rPr lang="en-GB" sz="1100" b="1" i="1" baseline="0" dirty="0">
                <a:effectLst/>
                <a:latin typeface="+mn-lt"/>
                <a:ea typeface="Calibri"/>
              </a:rPr>
              <a:t> 6 contain the same information but displayed differently.  The Facilitator can prefer which one to use) </a:t>
            </a:r>
            <a:endParaRPr lang="en-GB" sz="1100" i="1" dirty="0">
              <a:effectLst/>
              <a:latin typeface="+mn-lt"/>
              <a:ea typeface="Calibri"/>
            </a:endParaRPr>
          </a:p>
          <a:p>
            <a:pPr marL="0" marR="0" indent="0" algn="l" defTabSz="914400" rtl="0" eaLnBrk="0" fontAlgn="base" latinLnBrk="0" hangingPunct="0">
              <a:lnSpc>
                <a:spcPct val="100000"/>
              </a:lnSpc>
              <a:spcBef>
                <a:spcPct val="30000"/>
              </a:spcBef>
              <a:spcAft>
                <a:spcPts val="0"/>
              </a:spcAft>
              <a:buClrTx/>
              <a:buSzTx/>
              <a:buFontTx/>
              <a:buNone/>
              <a:tabLst/>
              <a:defRPr/>
            </a:pPr>
            <a:r>
              <a:rPr lang="en-GB" sz="1100" b="1" dirty="0">
                <a:effectLst/>
                <a:latin typeface="+mn-lt"/>
                <a:ea typeface="Calibri"/>
              </a:rPr>
              <a:t>Title: </a:t>
            </a:r>
            <a:r>
              <a:rPr lang="en-GB" sz="1100" b="1" kern="1200" dirty="0">
                <a:solidFill>
                  <a:schemeClr val="tx1"/>
                </a:solidFill>
                <a:effectLst/>
                <a:latin typeface="+mn-lt"/>
                <a:ea typeface="Calibri"/>
                <a:cs typeface="+mn-cs"/>
              </a:rPr>
              <a:t>Windscreen  -Level 1 Universal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kern="1200" dirty="0">
                <a:solidFill>
                  <a:schemeClr val="tx1"/>
                </a:solidFill>
                <a:effectLst/>
                <a:latin typeface="+mn-lt"/>
                <a:ea typeface="Calibri"/>
                <a:cs typeface="+mn-cs"/>
              </a:rPr>
              <a:t>Key Messages</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Depending upon audience the Facilitator may wish to highlight parts of the information </a:t>
            </a:r>
          </a:p>
          <a:p>
            <a:pPr>
              <a:lnSpc>
                <a:spcPct val="100000"/>
              </a:lnSpc>
              <a:spcAft>
                <a:spcPts val="0"/>
              </a:spcAft>
            </a:pPr>
            <a:endParaRPr lang="en-GB" sz="1100" b="1" kern="1200" dirty="0">
              <a:solidFill>
                <a:schemeClr val="tx1"/>
              </a:solidFill>
              <a:effectLst/>
              <a:latin typeface="+mn-lt"/>
              <a:ea typeface="Calibri"/>
              <a:cs typeface="+mn-cs"/>
            </a:endParaRPr>
          </a:p>
          <a:p>
            <a:pPr>
              <a:lnSpc>
                <a:spcPct val="100000"/>
              </a:lnSpc>
              <a:spcAft>
                <a:spcPts val="0"/>
              </a:spcAft>
            </a:pPr>
            <a:r>
              <a:rPr lang="en-GB" sz="1100" b="1" kern="1200" dirty="0">
                <a:solidFill>
                  <a:schemeClr val="tx1"/>
                </a:solidFill>
                <a:effectLst/>
                <a:latin typeface="+mn-lt"/>
                <a:ea typeface="Calibri"/>
                <a:cs typeface="+mn-cs"/>
              </a:rPr>
              <a:t>Facilitator Notes  </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The wording</a:t>
            </a:r>
            <a:r>
              <a:rPr lang="en-GB" sz="1100" kern="1200" baseline="0" dirty="0">
                <a:solidFill>
                  <a:schemeClr val="tx1"/>
                </a:solidFill>
                <a:effectLst/>
                <a:latin typeface="+mn-lt"/>
                <a:ea typeface="Calibri"/>
                <a:cs typeface="+mn-cs"/>
              </a:rPr>
              <a:t> in the </a:t>
            </a:r>
            <a:r>
              <a:rPr lang="en-GB" sz="1100" kern="1200" dirty="0">
                <a:solidFill>
                  <a:schemeClr val="tx1"/>
                </a:solidFill>
                <a:effectLst/>
                <a:latin typeface="+mn-lt"/>
                <a:ea typeface="Calibri"/>
                <a:cs typeface="+mn-cs"/>
              </a:rPr>
              <a:t>following slides are excerpts from the Guidance document.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Each attendee should have their own copy.</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it has been circulated beforehand the following slides may be skipped over quickly.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not,</a:t>
            </a:r>
            <a:r>
              <a:rPr lang="en-GB" sz="1100" kern="1200" baseline="0" dirty="0">
                <a:solidFill>
                  <a:schemeClr val="tx1"/>
                </a:solidFill>
                <a:effectLst/>
                <a:latin typeface="+mn-lt"/>
                <a:ea typeface="Calibri"/>
                <a:cs typeface="+mn-cs"/>
              </a:rPr>
              <a:t> </a:t>
            </a:r>
            <a:r>
              <a:rPr lang="en-GB" sz="1100" kern="1200" dirty="0">
                <a:solidFill>
                  <a:schemeClr val="tx1"/>
                </a:solidFill>
                <a:effectLst/>
                <a:latin typeface="+mn-lt"/>
                <a:ea typeface="Calibri"/>
                <a:cs typeface="+mn-cs"/>
              </a:rPr>
              <a:t>depending on knowledge level of attendees, the Facilitator may wish to highlight parts of the information.</a:t>
            </a:r>
          </a:p>
          <a:p>
            <a:pPr>
              <a:lnSpc>
                <a:spcPct val="100000"/>
              </a:lnSpc>
              <a:spcAft>
                <a:spcPts val="0"/>
              </a:spcAft>
            </a:pPr>
            <a:r>
              <a:rPr lang="en-GB" sz="1100" kern="1200" dirty="0">
                <a:solidFill>
                  <a:schemeClr val="tx1"/>
                </a:solidFill>
                <a:effectLst/>
                <a:latin typeface="+mn-lt"/>
                <a:ea typeface="Calibri"/>
                <a:cs typeface="+mn-cs"/>
              </a:rPr>
              <a:t> </a:t>
            </a:r>
          </a:p>
          <a:p>
            <a:pPr>
              <a:lnSpc>
                <a:spcPct val="100000"/>
              </a:lnSpc>
              <a:spcAft>
                <a:spcPts val="0"/>
              </a:spcAft>
            </a:pPr>
            <a:r>
              <a:rPr lang="en-GB" sz="1100" b="1" kern="1200" dirty="0">
                <a:solidFill>
                  <a:schemeClr val="tx1"/>
                </a:solidFill>
                <a:effectLst/>
                <a:latin typeface="+mn-lt"/>
                <a:ea typeface="Calibri"/>
                <a:cs typeface="+mn-cs"/>
              </a:rPr>
              <a:t>Resources Required - </a:t>
            </a:r>
            <a:r>
              <a:rPr lang="en-GB" sz="1100" kern="1200" dirty="0">
                <a:solidFill>
                  <a:schemeClr val="tx1"/>
                </a:solidFill>
                <a:effectLst/>
                <a:latin typeface="+mn-lt"/>
                <a:ea typeface="Calibri"/>
                <a:cs typeface="+mn-cs"/>
              </a:rPr>
              <a:t>Copies of Guidance document or relevant extracts </a:t>
            </a:r>
          </a:p>
          <a:p>
            <a:pPr>
              <a:lnSpc>
                <a:spcPct val="115000"/>
              </a:lnSpc>
              <a:spcAft>
                <a:spcPts val="0"/>
              </a:spcAft>
            </a:pPr>
            <a:r>
              <a:rPr lang="en-GB" sz="1100" dirty="0">
                <a:effectLst/>
                <a:latin typeface="+mn-lt"/>
                <a:ea typeface="Calibri"/>
              </a:rPr>
              <a:t> </a:t>
            </a:r>
          </a:p>
          <a:p>
            <a:pPr>
              <a:lnSpc>
                <a:spcPct val="100000"/>
              </a:lnSpc>
            </a:pPr>
            <a:endParaRPr lang="en-GB" sz="110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6</a:t>
            </a:fld>
            <a:endParaRPr lang="en-US" dirty="0"/>
          </a:p>
        </p:txBody>
      </p:sp>
    </p:spTree>
    <p:extLst>
      <p:ext uri="{BB962C8B-B14F-4D97-AF65-F5344CB8AC3E}">
        <p14:creationId xmlns:p14="http://schemas.microsoft.com/office/powerpoint/2010/main" val="2551580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 7</a:t>
            </a:r>
            <a:r>
              <a:rPr lang="en-GB" sz="1100" b="1" baseline="0" dirty="0">
                <a:effectLst/>
                <a:latin typeface="+mn-lt"/>
                <a:ea typeface="Calibri"/>
              </a:rPr>
              <a:t> </a:t>
            </a:r>
            <a:endParaRPr lang="en-GB" sz="1100" dirty="0">
              <a:effectLst/>
              <a:latin typeface="+mn-lt"/>
              <a:ea typeface="Calibri"/>
            </a:endParaRPr>
          </a:p>
          <a:p>
            <a:pPr marL="0" marR="0" indent="0" algn="l" defTabSz="914400" rtl="0" eaLnBrk="0" fontAlgn="base" latinLnBrk="0" hangingPunct="0">
              <a:lnSpc>
                <a:spcPct val="100000"/>
              </a:lnSpc>
              <a:spcBef>
                <a:spcPct val="30000"/>
              </a:spcBef>
              <a:spcAft>
                <a:spcPts val="0"/>
              </a:spcAft>
              <a:buClrTx/>
              <a:buSzTx/>
              <a:buFontTx/>
              <a:buNone/>
              <a:tabLst/>
              <a:defRPr/>
            </a:pPr>
            <a:r>
              <a:rPr lang="en-GB" sz="1100" b="1" dirty="0">
                <a:effectLst/>
                <a:latin typeface="+mn-lt"/>
                <a:ea typeface="Calibri"/>
              </a:rPr>
              <a:t>Title: </a:t>
            </a:r>
            <a:r>
              <a:rPr lang="en-GB" sz="1100" b="1" kern="1200" dirty="0">
                <a:solidFill>
                  <a:schemeClr val="tx1"/>
                </a:solidFill>
                <a:effectLst/>
                <a:latin typeface="+mn-lt"/>
                <a:ea typeface="Calibri"/>
                <a:cs typeface="+mn-cs"/>
              </a:rPr>
              <a:t>Title: Windscreen -  Level 1 Universal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kern="1200" dirty="0">
                <a:solidFill>
                  <a:schemeClr val="tx1"/>
                </a:solidFill>
                <a:effectLst/>
                <a:latin typeface="+mn-lt"/>
                <a:ea typeface="Calibri"/>
                <a:cs typeface="+mn-cs"/>
              </a:rPr>
              <a:t>Key Messages</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Depending upon audience the Facilitator may wish to highlight parts of the information </a:t>
            </a:r>
          </a:p>
          <a:p>
            <a:pPr>
              <a:lnSpc>
                <a:spcPct val="100000"/>
              </a:lnSpc>
              <a:spcAft>
                <a:spcPts val="0"/>
              </a:spcAft>
            </a:pPr>
            <a:endParaRPr lang="en-GB" sz="1100" b="1" kern="1200" dirty="0">
              <a:solidFill>
                <a:schemeClr val="tx1"/>
              </a:solidFill>
              <a:effectLst/>
              <a:latin typeface="+mn-lt"/>
              <a:ea typeface="Calibri"/>
              <a:cs typeface="+mn-cs"/>
            </a:endParaRPr>
          </a:p>
          <a:p>
            <a:pPr>
              <a:lnSpc>
                <a:spcPct val="100000"/>
              </a:lnSpc>
              <a:spcAft>
                <a:spcPts val="0"/>
              </a:spcAft>
            </a:pPr>
            <a:r>
              <a:rPr lang="en-GB" sz="1100" b="1" kern="1200" dirty="0">
                <a:solidFill>
                  <a:schemeClr val="tx1"/>
                </a:solidFill>
                <a:effectLst/>
                <a:latin typeface="+mn-lt"/>
                <a:ea typeface="Calibri"/>
                <a:cs typeface="+mn-cs"/>
              </a:rPr>
              <a:t>Facilitator Notes  </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The wording</a:t>
            </a:r>
            <a:r>
              <a:rPr lang="en-GB" sz="1100" kern="1200" baseline="0" dirty="0">
                <a:solidFill>
                  <a:schemeClr val="tx1"/>
                </a:solidFill>
                <a:effectLst/>
                <a:latin typeface="+mn-lt"/>
                <a:ea typeface="Calibri"/>
                <a:cs typeface="+mn-cs"/>
              </a:rPr>
              <a:t> in the </a:t>
            </a:r>
            <a:r>
              <a:rPr lang="en-GB" sz="1100" kern="1200" dirty="0">
                <a:solidFill>
                  <a:schemeClr val="tx1"/>
                </a:solidFill>
                <a:effectLst/>
                <a:latin typeface="+mn-lt"/>
                <a:ea typeface="Calibri"/>
                <a:cs typeface="+mn-cs"/>
              </a:rPr>
              <a:t>following slides are excerpts from the Guidance document.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Each attendee should have their own copy.</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it has been circulated beforehand the following slides may be skipped over quickly.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not,</a:t>
            </a:r>
            <a:r>
              <a:rPr lang="en-GB" sz="1100" kern="1200" baseline="0" dirty="0">
                <a:solidFill>
                  <a:schemeClr val="tx1"/>
                </a:solidFill>
                <a:effectLst/>
                <a:latin typeface="+mn-lt"/>
                <a:ea typeface="Calibri"/>
                <a:cs typeface="+mn-cs"/>
              </a:rPr>
              <a:t> </a:t>
            </a:r>
            <a:r>
              <a:rPr lang="en-GB" sz="1100" kern="1200" dirty="0">
                <a:solidFill>
                  <a:schemeClr val="tx1"/>
                </a:solidFill>
                <a:effectLst/>
                <a:latin typeface="+mn-lt"/>
                <a:ea typeface="Calibri"/>
                <a:cs typeface="+mn-cs"/>
              </a:rPr>
              <a:t>depending on knowledge level of attendees, the Facilitator may wish to highlight parts of the information.</a:t>
            </a:r>
          </a:p>
          <a:p>
            <a:pPr>
              <a:lnSpc>
                <a:spcPct val="100000"/>
              </a:lnSpc>
              <a:spcAft>
                <a:spcPts val="0"/>
              </a:spcAft>
            </a:pPr>
            <a:r>
              <a:rPr lang="en-GB" sz="1100" kern="1200" dirty="0">
                <a:solidFill>
                  <a:schemeClr val="tx1"/>
                </a:solidFill>
                <a:effectLst/>
                <a:latin typeface="+mn-lt"/>
                <a:ea typeface="Calibri"/>
                <a:cs typeface="+mn-cs"/>
              </a:rPr>
              <a:t> </a:t>
            </a:r>
          </a:p>
          <a:p>
            <a:pPr>
              <a:lnSpc>
                <a:spcPct val="100000"/>
              </a:lnSpc>
              <a:spcAft>
                <a:spcPts val="0"/>
              </a:spcAft>
            </a:pPr>
            <a:r>
              <a:rPr lang="en-GB" sz="1100" b="1" kern="1200" dirty="0">
                <a:solidFill>
                  <a:schemeClr val="tx1"/>
                </a:solidFill>
                <a:effectLst/>
                <a:latin typeface="+mn-lt"/>
                <a:ea typeface="Calibri"/>
                <a:cs typeface="+mn-cs"/>
              </a:rPr>
              <a:t>Resources Required - </a:t>
            </a:r>
            <a:r>
              <a:rPr lang="en-GB" sz="1100" kern="1200" dirty="0">
                <a:solidFill>
                  <a:schemeClr val="tx1"/>
                </a:solidFill>
                <a:effectLst/>
                <a:latin typeface="+mn-lt"/>
                <a:ea typeface="Calibri"/>
                <a:cs typeface="+mn-cs"/>
              </a:rPr>
              <a:t>Copies of Guidance document or relevant extracts </a:t>
            </a:r>
          </a:p>
          <a:p>
            <a:pPr>
              <a:lnSpc>
                <a:spcPct val="115000"/>
              </a:lnSpc>
              <a:spcAft>
                <a:spcPts val="0"/>
              </a:spcAft>
            </a:pPr>
            <a:r>
              <a:rPr lang="en-GB" sz="1100" dirty="0">
                <a:effectLst/>
                <a:latin typeface="+mn-lt"/>
                <a:ea typeface="Calibri"/>
              </a:rPr>
              <a:t> </a:t>
            </a:r>
          </a:p>
          <a:p>
            <a:pPr>
              <a:lnSpc>
                <a:spcPct val="100000"/>
              </a:lnSpc>
              <a:spcAft>
                <a:spcPts val="0"/>
              </a:spcAft>
            </a:pPr>
            <a:endParaRPr lang="en-GB" sz="1100" dirty="0">
              <a:effectLst/>
              <a:latin typeface="+mn-lt"/>
              <a:ea typeface="Calibri"/>
            </a:endParaRPr>
          </a:p>
          <a:p>
            <a:pPr>
              <a:lnSpc>
                <a:spcPct val="115000"/>
              </a:lnSpc>
              <a:spcAft>
                <a:spcPts val="0"/>
              </a:spcAft>
            </a:pPr>
            <a:r>
              <a:rPr lang="en-GB" sz="1200" dirty="0">
                <a:effectLst/>
                <a:latin typeface="Calibri"/>
                <a:ea typeface="Calibri"/>
              </a:rPr>
              <a:t> </a:t>
            </a:r>
            <a:endParaRPr lang="en-GB" sz="1200" dirty="0">
              <a:effectLst/>
              <a:latin typeface="Arial"/>
              <a:ea typeface="Calibri"/>
            </a:endParaRPr>
          </a:p>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7</a:t>
            </a:fld>
            <a:endParaRPr lang="en-US" dirty="0"/>
          </a:p>
        </p:txBody>
      </p:sp>
    </p:spTree>
    <p:extLst>
      <p:ext uri="{BB962C8B-B14F-4D97-AF65-F5344CB8AC3E}">
        <p14:creationId xmlns:p14="http://schemas.microsoft.com/office/powerpoint/2010/main" val="2551580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Number(s) :</a:t>
            </a:r>
            <a:r>
              <a:rPr lang="en-GB" sz="1100" b="1" baseline="0" dirty="0">
                <a:effectLst/>
                <a:latin typeface="+mn-lt"/>
                <a:ea typeface="Calibri"/>
              </a:rPr>
              <a:t> 8 &amp; 9 contain the same information but displayed differently.  The Facilitator can prefer which one to use </a:t>
            </a:r>
            <a:endParaRPr lang="en-GB" sz="1100" dirty="0">
              <a:effectLst/>
              <a:latin typeface="+mn-lt"/>
              <a:ea typeface="Calibri"/>
            </a:endParaRPr>
          </a:p>
          <a:p>
            <a:pPr>
              <a:lnSpc>
                <a:spcPct val="100000"/>
              </a:lnSpc>
              <a:spcAft>
                <a:spcPts val="0"/>
              </a:spcAft>
            </a:pPr>
            <a:r>
              <a:rPr lang="en-GB" sz="1100" b="1" dirty="0">
                <a:effectLst/>
                <a:latin typeface="+mn-lt"/>
                <a:ea typeface="Calibri"/>
              </a:rPr>
              <a:t>Title: Windscreen  - level</a:t>
            </a:r>
            <a:r>
              <a:rPr lang="en-GB" sz="1100" b="1" baseline="0" dirty="0">
                <a:effectLst/>
                <a:latin typeface="+mn-lt"/>
                <a:ea typeface="Calibri"/>
              </a:rPr>
              <a:t> 2 Additional </a:t>
            </a:r>
            <a:r>
              <a:rPr lang="en-GB" sz="1100" b="1" dirty="0">
                <a:effectLst/>
                <a:latin typeface="+mn-lt"/>
                <a:ea typeface="Calibri"/>
              </a:rPr>
              <a:t> </a:t>
            </a:r>
            <a:endParaRPr lang="en-GB" sz="1100" dirty="0">
              <a:effectLst/>
              <a:latin typeface="+mn-lt"/>
              <a:ea typeface="Calibri"/>
            </a:endParaRPr>
          </a:p>
          <a:p>
            <a:pPr>
              <a:lnSpc>
                <a:spcPct val="100000"/>
              </a:lnSpc>
              <a:spcAft>
                <a:spcPts val="0"/>
              </a:spcAft>
            </a:pPr>
            <a:r>
              <a:rPr lang="en-GB" sz="1100" b="1" baseline="0" dirty="0">
                <a:effectLst/>
                <a:latin typeface="+mn-lt"/>
                <a:ea typeface="Calibri"/>
              </a:rPr>
              <a:t> </a:t>
            </a:r>
          </a:p>
          <a:p>
            <a:pPr>
              <a:lnSpc>
                <a:spcPct val="100000"/>
              </a:lnSpc>
              <a:spcAft>
                <a:spcPts val="0"/>
              </a:spcAft>
            </a:pPr>
            <a:r>
              <a:rPr lang="en-GB" sz="1100" b="1" kern="1200" dirty="0">
                <a:solidFill>
                  <a:schemeClr val="tx1"/>
                </a:solidFill>
                <a:effectLst/>
                <a:latin typeface="+mn-lt"/>
                <a:ea typeface="Calibri"/>
                <a:cs typeface="+mn-cs"/>
              </a:rPr>
              <a:t>Key Messages</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Depending upon audience the Facilitator may wish to highlight parts of the information </a:t>
            </a:r>
          </a:p>
          <a:p>
            <a:pPr>
              <a:lnSpc>
                <a:spcPct val="100000"/>
              </a:lnSpc>
              <a:spcAft>
                <a:spcPts val="0"/>
              </a:spcAft>
            </a:pPr>
            <a:endParaRPr lang="en-GB" sz="1100" b="1" kern="1200" dirty="0">
              <a:solidFill>
                <a:schemeClr val="tx1"/>
              </a:solidFill>
              <a:effectLst/>
              <a:latin typeface="+mn-lt"/>
              <a:ea typeface="Calibri"/>
              <a:cs typeface="+mn-cs"/>
            </a:endParaRPr>
          </a:p>
          <a:p>
            <a:pPr>
              <a:lnSpc>
                <a:spcPct val="100000"/>
              </a:lnSpc>
              <a:spcAft>
                <a:spcPts val="0"/>
              </a:spcAft>
            </a:pPr>
            <a:r>
              <a:rPr lang="en-GB" sz="1100" b="1" kern="1200" dirty="0">
                <a:solidFill>
                  <a:schemeClr val="tx1"/>
                </a:solidFill>
                <a:effectLst/>
                <a:latin typeface="+mn-lt"/>
                <a:ea typeface="Calibri"/>
                <a:cs typeface="+mn-cs"/>
              </a:rPr>
              <a:t>Facilitator Notes  </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The wording</a:t>
            </a:r>
            <a:r>
              <a:rPr lang="en-GB" sz="1100" kern="1200" baseline="0" dirty="0">
                <a:solidFill>
                  <a:schemeClr val="tx1"/>
                </a:solidFill>
                <a:effectLst/>
                <a:latin typeface="+mn-lt"/>
                <a:ea typeface="Calibri"/>
                <a:cs typeface="+mn-cs"/>
              </a:rPr>
              <a:t> in the </a:t>
            </a:r>
            <a:r>
              <a:rPr lang="en-GB" sz="1100" kern="1200" dirty="0">
                <a:solidFill>
                  <a:schemeClr val="tx1"/>
                </a:solidFill>
                <a:effectLst/>
                <a:latin typeface="+mn-lt"/>
                <a:ea typeface="Calibri"/>
                <a:cs typeface="+mn-cs"/>
              </a:rPr>
              <a:t>following slides are excerpts from the Guidance document.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Each attendee should have their own copy.</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it has been circulated beforehand the following slides may be skipped over quickly.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not,</a:t>
            </a:r>
            <a:r>
              <a:rPr lang="en-GB" sz="1100" kern="1200" baseline="0" dirty="0">
                <a:solidFill>
                  <a:schemeClr val="tx1"/>
                </a:solidFill>
                <a:effectLst/>
                <a:latin typeface="+mn-lt"/>
                <a:ea typeface="Calibri"/>
                <a:cs typeface="+mn-cs"/>
              </a:rPr>
              <a:t> </a:t>
            </a:r>
            <a:r>
              <a:rPr lang="en-GB" sz="1100" kern="1200" dirty="0">
                <a:solidFill>
                  <a:schemeClr val="tx1"/>
                </a:solidFill>
                <a:effectLst/>
                <a:latin typeface="+mn-lt"/>
                <a:ea typeface="Calibri"/>
                <a:cs typeface="+mn-cs"/>
              </a:rPr>
              <a:t>depending on knowledge level of attendees, the Facilitator may wish to highlight parts of the information.</a:t>
            </a:r>
          </a:p>
          <a:p>
            <a:pPr>
              <a:lnSpc>
                <a:spcPct val="100000"/>
              </a:lnSpc>
              <a:spcAft>
                <a:spcPts val="0"/>
              </a:spcAft>
            </a:pPr>
            <a:r>
              <a:rPr lang="en-GB" sz="1100" kern="1200" dirty="0">
                <a:solidFill>
                  <a:schemeClr val="tx1"/>
                </a:solidFill>
                <a:effectLst/>
                <a:latin typeface="+mn-lt"/>
                <a:ea typeface="Calibri"/>
                <a:cs typeface="+mn-cs"/>
              </a:rPr>
              <a:t> </a:t>
            </a:r>
          </a:p>
          <a:p>
            <a:pPr>
              <a:lnSpc>
                <a:spcPct val="100000"/>
              </a:lnSpc>
              <a:spcAft>
                <a:spcPts val="0"/>
              </a:spcAft>
            </a:pPr>
            <a:r>
              <a:rPr lang="en-GB" sz="1100" b="1" kern="1200" dirty="0">
                <a:solidFill>
                  <a:schemeClr val="tx1"/>
                </a:solidFill>
                <a:effectLst/>
                <a:latin typeface="+mn-lt"/>
                <a:ea typeface="Calibri"/>
                <a:cs typeface="+mn-cs"/>
              </a:rPr>
              <a:t>Resources Required - </a:t>
            </a:r>
            <a:r>
              <a:rPr lang="en-GB" sz="1100" kern="1200" dirty="0">
                <a:solidFill>
                  <a:schemeClr val="tx1"/>
                </a:solidFill>
                <a:effectLst/>
                <a:latin typeface="+mn-lt"/>
                <a:ea typeface="Calibri"/>
                <a:cs typeface="+mn-cs"/>
              </a:rPr>
              <a:t>Copies of Guidance document or relevant extracts </a:t>
            </a:r>
          </a:p>
          <a:p>
            <a:pPr>
              <a:lnSpc>
                <a:spcPct val="115000"/>
              </a:lnSpc>
              <a:spcAft>
                <a:spcPts val="0"/>
              </a:spcAft>
            </a:pPr>
            <a:r>
              <a:rPr lang="en-GB" sz="1100" dirty="0">
                <a:effectLst/>
                <a:latin typeface="+mn-lt"/>
                <a:ea typeface="Calibri"/>
              </a:rPr>
              <a:t> </a:t>
            </a:r>
          </a:p>
          <a:p>
            <a:pPr>
              <a:lnSpc>
                <a:spcPct val="100000"/>
              </a:lnSpc>
            </a:pPr>
            <a:endParaRPr lang="en-GB" sz="110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8</a:t>
            </a:fld>
            <a:endParaRPr lang="en-US" dirty="0"/>
          </a:p>
        </p:txBody>
      </p:sp>
    </p:spTree>
    <p:extLst>
      <p:ext uri="{BB962C8B-B14F-4D97-AF65-F5344CB8AC3E}">
        <p14:creationId xmlns:p14="http://schemas.microsoft.com/office/powerpoint/2010/main" val="2671698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9 </a:t>
            </a:r>
            <a:r>
              <a:rPr lang="en-GB" sz="1100" b="1" i="1" dirty="0">
                <a:effectLst/>
                <a:latin typeface="+mn-lt"/>
                <a:ea typeface="Calibri"/>
              </a:rPr>
              <a:t>(Slides 8</a:t>
            </a:r>
            <a:r>
              <a:rPr lang="en-GB" sz="1100" b="1" i="1" baseline="0" dirty="0">
                <a:effectLst/>
                <a:latin typeface="+mn-lt"/>
                <a:ea typeface="Calibri"/>
              </a:rPr>
              <a:t> &amp; 9 contain the same information but displayed differently.  The Facilitator can prefer which one to use)</a:t>
            </a:r>
            <a:endParaRPr lang="en-GB" sz="1100" b="1" dirty="0">
              <a:effectLst/>
              <a:latin typeface="+mn-lt"/>
              <a:ea typeface="Calibri"/>
            </a:endParaRPr>
          </a:p>
          <a:p>
            <a:pPr marL="0" marR="0" indent="0" algn="l" defTabSz="914400" rtl="0" eaLnBrk="0" fontAlgn="base" latinLnBrk="0" hangingPunct="0">
              <a:lnSpc>
                <a:spcPct val="100000"/>
              </a:lnSpc>
              <a:spcBef>
                <a:spcPct val="30000"/>
              </a:spcBef>
              <a:spcAft>
                <a:spcPts val="0"/>
              </a:spcAft>
              <a:buClrTx/>
              <a:buSzTx/>
              <a:buFontTx/>
              <a:buNone/>
              <a:tabLst/>
              <a:defRPr/>
            </a:pPr>
            <a:r>
              <a:rPr lang="en-GB" sz="1100" b="1" dirty="0">
                <a:effectLst/>
                <a:latin typeface="+mn-lt"/>
                <a:ea typeface="Calibri"/>
              </a:rPr>
              <a:t>Title: Windscreen  - </a:t>
            </a:r>
            <a:r>
              <a:rPr lang="en-GB" sz="1100" b="1" kern="1200" dirty="0">
                <a:solidFill>
                  <a:schemeClr val="tx1"/>
                </a:solidFill>
                <a:effectLst/>
                <a:latin typeface="+mn-lt"/>
                <a:ea typeface="Calibri"/>
                <a:cs typeface="+mn-cs"/>
              </a:rPr>
              <a:t>level</a:t>
            </a:r>
            <a:r>
              <a:rPr lang="en-GB" sz="1100" b="1" kern="1200" baseline="0" dirty="0">
                <a:solidFill>
                  <a:schemeClr val="tx1"/>
                </a:solidFill>
                <a:effectLst/>
                <a:latin typeface="+mn-lt"/>
                <a:ea typeface="Calibri"/>
                <a:cs typeface="+mn-cs"/>
              </a:rPr>
              <a:t> 2 Additional </a:t>
            </a:r>
            <a:r>
              <a:rPr lang="en-GB" sz="1100" b="1" kern="1200" dirty="0">
                <a:solidFill>
                  <a:schemeClr val="tx1"/>
                </a:solidFill>
                <a:effectLst/>
                <a:latin typeface="+mn-lt"/>
                <a:ea typeface="Calibri"/>
                <a:cs typeface="+mn-cs"/>
              </a:rPr>
              <a:t> </a:t>
            </a:r>
            <a:endParaRPr lang="en-GB" sz="1100" kern="1200" dirty="0">
              <a:solidFill>
                <a:schemeClr val="tx1"/>
              </a:solidFill>
              <a:effectLst/>
              <a:latin typeface="+mn-lt"/>
              <a:ea typeface="Calibri"/>
              <a:cs typeface="+mn-cs"/>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kern="1200" dirty="0">
                <a:solidFill>
                  <a:schemeClr val="tx1"/>
                </a:solidFill>
                <a:effectLst/>
                <a:latin typeface="+mn-lt"/>
                <a:ea typeface="Calibri"/>
                <a:cs typeface="+mn-cs"/>
              </a:rPr>
              <a:t>Key Messages</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Depending upon audience the Facilitator may wish to highlight parts of the information </a:t>
            </a:r>
          </a:p>
          <a:p>
            <a:pPr>
              <a:lnSpc>
                <a:spcPct val="100000"/>
              </a:lnSpc>
              <a:spcAft>
                <a:spcPts val="0"/>
              </a:spcAft>
            </a:pPr>
            <a:endParaRPr lang="en-GB" sz="1100" b="1" kern="1200" dirty="0">
              <a:solidFill>
                <a:schemeClr val="tx1"/>
              </a:solidFill>
              <a:effectLst/>
              <a:latin typeface="+mn-lt"/>
              <a:ea typeface="Calibri"/>
              <a:cs typeface="+mn-cs"/>
            </a:endParaRPr>
          </a:p>
          <a:p>
            <a:pPr>
              <a:lnSpc>
                <a:spcPct val="100000"/>
              </a:lnSpc>
              <a:spcAft>
                <a:spcPts val="0"/>
              </a:spcAft>
            </a:pPr>
            <a:r>
              <a:rPr lang="en-GB" sz="1100" b="1" kern="1200" dirty="0">
                <a:solidFill>
                  <a:schemeClr val="tx1"/>
                </a:solidFill>
                <a:effectLst/>
                <a:latin typeface="+mn-lt"/>
                <a:ea typeface="Calibri"/>
                <a:cs typeface="+mn-cs"/>
              </a:rPr>
              <a:t>Facilitator Notes  </a:t>
            </a:r>
            <a:endParaRPr lang="en-GB" sz="1100" kern="1200" dirty="0">
              <a:solidFill>
                <a:schemeClr val="tx1"/>
              </a:solidFill>
              <a:effectLst/>
              <a:latin typeface="+mn-lt"/>
              <a:ea typeface="Calibri"/>
              <a:cs typeface="+mn-cs"/>
            </a:endParaRP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The wording</a:t>
            </a:r>
            <a:r>
              <a:rPr lang="en-GB" sz="1100" kern="1200" baseline="0" dirty="0">
                <a:solidFill>
                  <a:schemeClr val="tx1"/>
                </a:solidFill>
                <a:effectLst/>
                <a:latin typeface="+mn-lt"/>
                <a:ea typeface="Calibri"/>
                <a:cs typeface="+mn-cs"/>
              </a:rPr>
              <a:t> in the </a:t>
            </a:r>
            <a:r>
              <a:rPr lang="en-GB" sz="1100" kern="1200" dirty="0">
                <a:solidFill>
                  <a:schemeClr val="tx1"/>
                </a:solidFill>
                <a:effectLst/>
                <a:latin typeface="+mn-lt"/>
                <a:ea typeface="Calibri"/>
                <a:cs typeface="+mn-cs"/>
              </a:rPr>
              <a:t>following slides are excerpts from the Guidance document.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Each attendee should have their own copy.</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it has been circulated beforehand the following slides may be skipped over quickly.  </a:t>
            </a:r>
          </a:p>
          <a:p>
            <a:pPr marL="342900" lvl="0" indent="-342900">
              <a:lnSpc>
                <a:spcPct val="100000"/>
              </a:lnSpc>
              <a:spcAft>
                <a:spcPts val="0"/>
              </a:spcAft>
              <a:buFont typeface="Symbol"/>
              <a:buChar char=""/>
            </a:pPr>
            <a:r>
              <a:rPr lang="en-GB" sz="1100" kern="1200" dirty="0">
                <a:solidFill>
                  <a:schemeClr val="tx1"/>
                </a:solidFill>
                <a:effectLst/>
                <a:latin typeface="+mn-lt"/>
                <a:ea typeface="Calibri"/>
                <a:cs typeface="+mn-cs"/>
              </a:rPr>
              <a:t>If not,</a:t>
            </a:r>
            <a:r>
              <a:rPr lang="en-GB" sz="1100" kern="1200" baseline="0" dirty="0">
                <a:solidFill>
                  <a:schemeClr val="tx1"/>
                </a:solidFill>
                <a:effectLst/>
                <a:latin typeface="+mn-lt"/>
                <a:ea typeface="Calibri"/>
                <a:cs typeface="+mn-cs"/>
              </a:rPr>
              <a:t> </a:t>
            </a:r>
            <a:r>
              <a:rPr lang="en-GB" sz="1100" kern="1200" dirty="0">
                <a:solidFill>
                  <a:schemeClr val="tx1"/>
                </a:solidFill>
                <a:effectLst/>
                <a:latin typeface="+mn-lt"/>
                <a:ea typeface="Calibri"/>
                <a:cs typeface="+mn-cs"/>
              </a:rPr>
              <a:t>depending on knowledge level of attendees, the Facilitator may wish to highlight parts of the information.</a:t>
            </a:r>
          </a:p>
          <a:p>
            <a:pPr>
              <a:lnSpc>
                <a:spcPct val="100000"/>
              </a:lnSpc>
              <a:spcAft>
                <a:spcPts val="0"/>
              </a:spcAft>
            </a:pPr>
            <a:r>
              <a:rPr lang="en-GB" sz="1100" kern="1200" dirty="0">
                <a:solidFill>
                  <a:schemeClr val="tx1"/>
                </a:solidFill>
                <a:effectLst/>
                <a:latin typeface="+mn-lt"/>
                <a:ea typeface="Calibri"/>
                <a:cs typeface="+mn-cs"/>
              </a:rPr>
              <a:t> </a:t>
            </a:r>
          </a:p>
          <a:p>
            <a:pPr>
              <a:lnSpc>
                <a:spcPct val="100000"/>
              </a:lnSpc>
              <a:spcAft>
                <a:spcPts val="0"/>
              </a:spcAft>
            </a:pPr>
            <a:r>
              <a:rPr lang="en-GB" sz="1100" b="1" kern="1200" dirty="0">
                <a:solidFill>
                  <a:schemeClr val="tx1"/>
                </a:solidFill>
                <a:effectLst/>
                <a:latin typeface="+mn-lt"/>
                <a:ea typeface="Calibri"/>
                <a:cs typeface="+mn-cs"/>
              </a:rPr>
              <a:t>Resources Required - </a:t>
            </a:r>
            <a:r>
              <a:rPr lang="en-GB" sz="1100" kern="1200" dirty="0">
                <a:solidFill>
                  <a:schemeClr val="tx1"/>
                </a:solidFill>
                <a:effectLst/>
                <a:latin typeface="+mn-lt"/>
                <a:ea typeface="Calibri"/>
                <a:cs typeface="+mn-cs"/>
              </a:rPr>
              <a:t>Copies of Guidance document or relevant extracts </a:t>
            </a:r>
          </a:p>
          <a:p>
            <a:pPr>
              <a:lnSpc>
                <a:spcPct val="115000"/>
              </a:lnSpc>
              <a:spcAft>
                <a:spcPts val="0"/>
              </a:spcAft>
            </a:pPr>
            <a:r>
              <a:rPr lang="en-GB" sz="1100" dirty="0">
                <a:effectLst/>
                <a:latin typeface="+mn-lt"/>
                <a:ea typeface="Calibri"/>
              </a:rPr>
              <a:t> </a:t>
            </a:r>
          </a:p>
          <a:p>
            <a:pPr>
              <a:lnSpc>
                <a:spcPct val="100000"/>
              </a:lnSpc>
              <a:spcAft>
                <a:spcPts val="0"/>
              </a:spcAft>
            </a:pPr>
            <a:endParaRPr lang="en-GB" sz="1100" dirty="0">
              <a:effectLst/>
              <a:latin typeface="+mn-lt"/>
              <a:ea typeface="Calibri"/>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9</a:t>
            </a:fld>
            <a:endParaRPr lang="en-US" dirty="0"/>
          </a:p>
        </p:txBody>
      </p:sp>
    </p:spTree>
    <p:extLst>
      <p:ext uri="{BB962C8B-B14F-4D97-AF65-F5344CB8AC3E}">
        <p14:creationId xmlns:p14="http://schemas.microsoft.com/office/powerpoint/2010/main" val="2551580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01/12/2020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089AC9E-0F34-4BC1-A09B-3711FF9174FB}" type="slidenum">
              <a:rPr lang="en-GB" smtClean="0"/>
              <a:t>‹#›</a:t>
            </a:fld>
            <a:endParaRPr lang="en-GB" dirty="0"/>
          </a:p>
        </p:txBody>
      </p:sp>
      <p:pic>
        <p:nvPicPr>
          <p:cNvPr id="7"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GB" dirty="0">
              <a:ea typeface="ＭＳ Ｐゴシック" charset="0"/>
            </a:endParaRPr>
          </a:p>
        </p:txBody>
      </p:sp>
    </p:spTree>
    <p:extLst>
      <p:ext uri="{BB962C8B-B14F-4D97-AF65-F5344CB8AC3E}">
        <p14:creationId xmlns:p14="http://schemas.microsoft.com/office/powerpoint/2010/main" val="2032097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01/12/2020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CA82A8B6-62A5-4F35-9100-17182E3A1369}"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42960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01/12/2020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737112D7-91BF-4183-8A15-379895964A65}"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19944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01/12/2020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9B6F3EC3-4F54-4141-9820-8C188AFD5A24}"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8243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23C762-CCB2-4551-810A-AFC6AA0AC2D2}" type="datetimeFigureOut">
              <a:rPr lang="en-GB" smtClean="0"/>
              <a:t>01/12/2020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5AC488E0-3C20-4BFA-8788-94A5C0C3405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413075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23C762-CCB2-4551-810A-AFC6AA0AC2D2}" type="datetimeFigureOut">
              <a:rPr lang="en-GB" smtClean="0"/>
              <a:t>01/12/2020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965DF208-F6BA-48D2-BE32-DFD9BEF0121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145435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23C762-CCB2-4551-810A-AFC6AA0AC2D2}" type="datetimeFigureOut">
              <a:rPr lang="en-GB" smtClean="0"/>
              <a:t>01/12/2020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pPr>
              <a:defRPr/>
            </a:pPr>
            <a:fld id="{7D32E8C3-048F-4DB5-AD06-35246EB5EAB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162369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3C762-CCB2-4551-810A-AFC6AA0AC2D2}" type="datetimeFigureOut">
              <a:rPr lang="en-GB" smtClean="0"/>
              <a:t>01/12/2020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pPr>
              <a:defRPr/>
            </a:pPr>
            <a:fld id="{CE51CBBA-793B-47FA-BF78-E4AFC9490453}"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19498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3C762-CCB2-4551-810A-AFC6AA0AC2D2}" type="datetimeFigureOut">
              <a:rPr lang="en-GB" smtClean="0"/>
              <a:t>01/12/2020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pPr>
              <a:defRPr/>
            </a:pPr>
            <a:fld id="{9869346E-AA40-4AEA-AEC6-92B260C469A1}"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8688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t>01/12/2020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3412CAA3-43A5-49BE-BE7C-AC13A46032AD}"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086809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t>01/12/2020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50A8EB30-72F9-4DB8-923A-5FF13472C0A2}"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8052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3C762-CCB2-4551-810A-AFC6AA0AC2D2}" type="datetimeFigureOut">
              <a:rPr lang="en-GB" smtClean="0"/>
              <a:t>01/12/2020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971A862-7189-470E-99D7-3A123C7E280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51467667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9.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0.xml"/><Relationship Id="rId5" Type="http://schemas.openxmlformats.org/officeDocument/2006/relationships/image" Target="../media/image7.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3.xml"/><Relationship Id="rId5" Type="http://schemas.openxmlformats.org/officeDocument/2006/relationships/image" Target="../media/image8.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4.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15.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1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CC9F0C9-3E0E-4592-9477-776E4DFD474E}"/>
              </a:ext>
            </a:extLst>
          </p:cNvPr>
          <p:cNvSpPr>
            <a:spLocks noGrp="1"/>
          </p:cNvSpPr>
          <p:nvPr>
            <p:ph type="title"/>
          </p:nvPr>
        </p:nvSpPr>
        <p:spPr>
          <a:xfrm>
            <a:off x="691321" y="2286000"/>
            <a:ext cx="8229600" cy="1143000"/>
          </a:xfrm>
        </p:spPr>
        <p:txBody>
          <a:bodyPr>
            <a:normAutofit fontScale="90000"/>
          </a:bodyPr>
          <a:lstStyle/>
          <a:p>
            <a:r>
              <a:rPr lang="en-GB" dirty="0">
                <a:solidFill>
                  <a:prstClr val="black"/>
                </a:solidFill>
              </a:rPr>
              <a:t>Effective Support for Children &amp; Families in Essex </a:t>
            </a:r>
            <a:br>
              <a:rPr lang="en-GB" dirty="0">
                <a:solidFill>
                  <a:prstClr val="black"/>
                </a:solidFill>
              </a:rPr>
            </a:br>
            <a:br>
              <a:rPr lang="en-GB" dirty="0">
                <a:solidFill>
                  <a:prstClr val="black"/>
                </a:solidFill>
              </a:rPr>
            </a:br>
            <a:r>
              <a:rPr lang="en-GB" dirty="0">
                <a:solidFill>
                  <a:prstClr val="black"/>
                </a:solidFill>
              </a:rPr>
              <a:t>Needs and Indicators </a:t>
            </a:r>
            <a:br>
              <a:rPr lang="en-GB" dirty="0">
                <a:solidFill>
                  <a:prstClr val="black"/>
                </a:solidFill>
              </a:rPr>
            </a:br>
            <a:endParaRPr lang="en-GB" dirty="0"/>
          </a:p>
        </p:txBody>
      </p:sp>
      <p:sp>
        <p:nvSpPr>
          <p:cNvPr id="2" name="Slide Number Placeholder 1"/>
          <p:cNvSpPr>
            <a:spLocks noGrp="1"/>
          </p:cNvSpPr>
          <p:nvPr>
            <p:ph type="sldNum" sz="quarter" idx="12"/>
          </p:nvPr>
        </p:nvSpPr>
        <p:spPr/>
        <p:txBody>
          <a:bodyPr/>
          <a:lstStyle/>
          <a:p>
            <a:fld id="{9869346E-AA40-4AEA-AEC6-92B260C469A1}" type="slidenum">
              <a:rPr lang="en-US" smtClean="0"/>
              <a:pPr/>
              <a:t>1</a:t>
            </a:fld>
            <a:endParaRPr lang="en-US" dirty="0"/>
          </a:p>
        </p:txBody>
      </p:sp>
      <p:pic>
        <p:nvPicPr>
          <p:cNvPr id="5" name="Picture 4" descr="Essex Safeguarding Children Boar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168"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465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424" y="6093296"/>
            <a:ext cx="666845" cy="663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39552" y="1484784"/>
            <a:ext cx="7272808" cy="3785652"/>
          </a:xfrm>
          <a:prstGeom prst="rect">
            <a:avLst/>
          </a:prstGeom>
        </p:spPr>
        <p:txBody>
          <a:bodyPr wrap="square">
            <a:spAutoFit/>
          </a:bodyPr>
          <a:lstStyle/>
          <a:p>
            <a:r>
              <a:rPr lang="en-GB" b="1" dirty="0">
                <a:latin typeface="Arial" panose="020B0604020202020204" pitchFamily="34" charset="0"/>
                <a:cs typeface="Arial" panose="020B0604020202020204" pitchFamily="34" charset="0"/>
              </a:rPr>
              <a:t>Indicators : </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Children and young people whose needs require some extra support.</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 A single universal or targeted service or two services are likely to be involved; these services should work together. </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A Team Around the Family meeting to share information and agree an Early Help</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Plan to support the child and family is helpful. </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No need for specialist services.</a:t>
            </a:r>
          </a:p>
        </p:txBody>
      </p:sp>
      <p:sp>
        <p:nvSpPr>
          <p:cNvPr id="2" name="Title 1">
            <a:extLst>
              <a:ext uri="{FF2B5EF4-FFF2-40B4-BE49-F238E27FC236}">
                <a16:creationId xmlns:a16="http://schemas.microsoft.com/office/drawing/2014/main" id="{48F8E602-0D00-4C6C-8DC3-D2622A0491DD}"/>
              </a:ext>
            </a:extLst>
          </p:cNvPr>
          <p:cNvSpPr>
            <a:spLocks noGrp="1"/>
          </p:cNvSpPr>
          <p:nvPr>
            <p:ph type="title"/>
          </p:nvPr>
        </p:nvSpPr>
        <p:spPr/>
        <p:txBody>
          <a:bodyPr>
            <a:normAutofit fontScale="90000"/>
          </a:bodyPr>
          <a:lstStyle/>
          <a:p>
            <a:r>
              <a:rPr lang="en-GB" sz="2800" b="1" dirty="0">
                <a:latin typeface="Arial" panose="020B0604020202020204" pitchFamily="34" charset="0"/>
                <a:ea typeface="Tahoma" panose="020B0604030504040204" pitchFamily="34" charset="0"/>
                <a:cs typeface="Arial" panose="020B0604020202020204" pitchFamily="34" charset="0"/>
              </a:rPr>
              <a:t>Effective Support Guidance &amp; Support Windscreen – Level 2  Additional</a:t>
            </a:r>
            <a:br>
              <a:rPr lang="en-GB" sz="2800" b="1" dirty="0">
                <a:latin typeface="Arial" panose="020B0604020202020204" pitchFamily="34" charset="0"/>
                <a:ea typeface="Tahoma" panose="020B0604030504040204" pitchFamily="34" charset="0"/>
                <a:cs typeface="Arial" panose="020B0604020202020204" pitchFamily="34" charset="0"/>
              </a:rPr>
            </a:br>
            <a:endParaRPr lang="en-GB" sz="2800" dirty="0"/>
          </a:p>
        </p:txBody>
      </p:sp>
    </p:spTree>
    <p:custDataLst>
      <p:tags r:id="rId1"/>
    </p:custDataLst>
    <p:extLst>
      <p:ext uri="{BB962C8B-B14F-4D97-AF65-F5344CB8AC3E}">
        <p14:creationId xmlns:p14="http://schemas.microsoft.com/office/powerpoint/2010/main" val="2626055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B4540F-C680-4E84-BF19-DA2E0C702B86}"/>
              </a:ext>
            </a:extLst>
          </p:cNvPr>
          <p:cNvSpPr>
            <a:spLocks noGrp="1"/>
          </p:cNvSpPr>
          <p:nvPr>
            <p:ph type="title"/>
          </p:nvPr>
        </p:nvSpPr>
        <p:spPr/>
        <p:txBody>
          <a:bodyPr>
            <a:normAutofit fontScale="90000"/>
          </a:bodyPr>
          <a:lstStyle/>
          <a:p>
            <a:r>
              <a:rPr lang="en-GB" sz="2800" b="1" dirty="0">
                <a:latin typeface="Arial" panose="020B0604020202020204" pitchFamily="34" charset="0"/>
                <a:ea typeface="Tahoma" panose="020B0604030504040204" pitchFamily="34" charset="0"/>
                <a:cs typeface="Arial" panose="020B0604020202020204" pitchFamily="34" charset="0"/>
              </a:rPr>
              <a:t>Effective Support Guidance &amp; Support Windscreen – Level 3 Intensive</a:t>
            </a:r>
            <a:br>
              <a:rPr lang="en-GB" sz="2800" b="1" dirty="0">
                <a:latin typeface="Arial" panose="020B0604020202020204" pitchFamily="34" charset="0"/>
                <a:ea typeface="Tahoma" panose="020B0604030504040204" pitchFamily="34" charset="0"/>
                <a:cs typeface="Arial" panose="020B0604020202020204" pitchFamily="34" charset="0"/>
              </a:rPr>
            </a:br>
            <a:endParaRPr lang="en-GB" sz="2800" dirty="0"/>
          </a:p>
        </p:txBody>
      </p:sp>
      <p:sp>
        <p:nvSpPr>
          <p:cNvPr id="2" name="Slide Number Placeholder 1"/>
          <p:cNvSpPr>
            <a:spLocks noGrp="1"/>
          </p:cNvSpPr>
          <p:nvPr>
            <p:ph type="sldNum" sz="quarter" idx="12"/>
          </p:nvPr>
        </p:nvSpPr>
        <p:spPr/>
        <p:txBody>
          <a:bodyPr/>
          <a:lstStyle/>
          <a:p>
            <a:pPr>
              <a:defRPr/>
            </a:pPr>
            <a:fld id="{2A367E95-F77C-4A29-95BF-DE70FEA1F0BA}" type="slidenum">
              <a:rPr lang="en-US" smtClean="0"/>
              <a:pPr>
                <a:defRPr/>
              </a:pPr>
              <a:t>11</a:t>
            </a:fld>
            <a:endParaRPr lang="en-US" dirty="0">
              <a:solidFill>
                <a:schemeClr val="tx1"/>
              </a:solidFill>
            </a:endParaRPr>
          </a:p>
        </p:txBody>
      </p:sp>
      <p:pic>
        <p:nvPicPr>
          <p:cNvPr id="4" name="Picture 3" descr="You've already had an Early Help Plan meeting, but the child's needs are more complex, especially around behaviour and parenting. More agencies are needed to work together, in a more intensive way to avoid a statutory intervention. This could include Family Solutions.&#10;This might include children or families who:&#10;have a disability resulting in complex needs&#10;exhibit anti-social or challenging behaviour&#10;suffer neglect or poor family relationships&#10;have poor engagement with key services such as school and health&#10;are not in education or work long-term&#10;You can get help by:&#10;completing a request for support for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You've already had an Early Help Plan meeting, but the child's needs are more complex, especially around behaviour and parenting. More agencies are needed to work together, in a more intensive way to avoid a statutory intervention. This could include Family Solutions.&#10;This might include children or families who:&#10;have a disability resulting in complex needs&#10;exhibit anti-social or challenging behaviour&#10;suffer neglect or poor family relationships&#10;have poor engagement with key services such as school and health&#10;are not in education or work long-term&#10;You can get help by:&#10;completing a request for support for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1115452"/>
            <a:ext cx="7280508" cy="553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846770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C33BE2-2AA5-4F41-BF8E-A1FA32FC40DA}"/>
              </a:ext>
            </a:extLst>
          </p:cNvPr>
          <p:cNvSpPr>
            <a:spLocks noGrp="1"/>
          </p:cNvSpPr>
          <p:nvPr>
            <p:ph type="title"/>
          </p:nvPr>
        </p:nvSpPr>
        <p:spPr/>
        <p:txBody>
          <a:bodyPr>
            <a:normAutofit fontScale="90000"/>
          </a:bodyPr>
          <a:lstStyle/>
          <a:p>
            <a:r>
              <a:rPr lang="en-GB" b="1" dirty="0">
                <a:latin typeface="Arial" panose="020B0604020202020204" pitchFamily="34" charset="0"/>
                <a:ea typeface="Tahoma" panose="020B0604030504040204" pitchFamily="34" charset="0"/>
                <a:cs typeface="Arial" panose="020B0604020202020204" pitchFamily="34" charset="0"/>
              </a:rPr>
              <a:t>Level 3 Intensive</a:t>
            </a:r>
            <a:br>
              <a:rPr lang="en-GB" b="1" dirty="0">
                <a:latin typeface="Arial" panose="020B0604020202020204" pitchFamily="34" charset="0"/>
                <a:ea typeface="Tahoma" panose="020B0604030504040204" pitchFamily="34" charset="0"/>
                <a:cs typeface="Arial" panose="020B0604020202020204" pitchFamily="34" charset="0"/>
              </a:rPr>
            </a:br>
            <a:endParaRPr lang="en-GB" dirty="0"/>
          </a:p>
        </p:txBody>
      </p:sp>
      <p:sp>
        <p:nvSpPr>
          <p:cNvPr id="4" name="Slide Number Placeholder 3"/>
          <p:cNvSpPr>
            <a:spLocks noGrp="1"/>
          </p:cNvSpPr>
          <p:nvPr>
            <p:ph type="sldNum" sz="quarter" idx="12"/>
          </p:nvPr>
        </p:nvSpPr>
        <p:spPr/>
        <p:txBody>
          <a:bodyPr/>
          <a:lstStyle/>
          <a:p>
            <a:pPr>
              <a:defRPr/>
            </a:pPr>
            <a:fld id="{37E6C245-C323-433E-9A8C-0E626F23F479}" type="slidenum">
              <a:rPr lang="en-US" smtClean="0"/>
              <a:pPr>
                <a:defRPr/>
              </a:pPr>
              <a:t>12</a:t>
            </a:fld>
            <a:endParaRPr lang="en-US" dirty="0">
              <a:solidFill>
                <a:schemeClr val="tx1"/>
              </a:solidFill>
            </a:endParaRPr>
          </a:p>
        </p:txBody>
      </p:sp>
      <p:pic>
        <p:nvPicPr>
          <p:cNvPr id="5" name="Picture 4" descr="You've already had an Early Help Plan meeting, but the child's needs are more complex, especially around behaviour and parenting. More agencies are needed to work together, in a more intensive way to avoid a statutory intervention. This could include Family Solutions.&#10;This might include children or families who:&#10;have a disability resulting in complex needs&#10;exhibit anti-social or challenging behaviour&#10;suffer neglect or poor family relationships&#10;have poor engagement with key services such as school and health&#10;are not in education or work long-term&#10;You can get help by:&#10;completing a request for support for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4008" y="5736134"/>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283151385"/>
              </p:ext>
            </p:extLst>
          </p:nvPr>
        </p:nvGraphicFramePr>
        <p:xfrm>
          <a:off x="331848" y="846138"/>
          <a:ext cx="8067496" cy="5486400"/>
        </p:xfrm>
        <a:graphic>
          <a:graphicData uri="http://schemas.openxmlformats.org/drawingml/2006/table">
            <a:tbl>
              <a:tblPr firstRow="1" bandRow="1">
                <a:tableStyleId>{69C7853C-536D-4A76-A0AE-DD22124D55A5}</a:tableStyleId>
              </a:tblPr>
              <a:tblGrid>
                <a:gridCol w="8067496">
                  <a:extLst>
                    <a:ext uri="{9D8B030D-6E8A-4147-A177-3AD203B41FA5}">
                      <a16:colId xmlns:a16="http://schemas.microsoft.com/office/drawing/2014/main" val="20000"/>
                    </a:ext>
                  </a:extLst>
                </a:gridCol>
              </a:tblGrid>
              <a:tr h="1327857">
                <a:tc>
                  <a:txBody>
                    <a:bodyPr/>
                    <a:lstStyle/>
                    <a:p>
                      <a:r>
                        <a:rPr lang="en-GB" sz="1400" dirty="0">
                          <a:solidFill>
                            <a:schemeClr val="tx1"/>
                          </a:solidFill>
                          <a:latin typeface="Arial" panose="020B0604020202020204" pitchFamily="34" charset="0"/>
                          <a:cs typeface="Arial" panose="020B0604020202020204" pitchFamily="34" charset="0"/>
                        </a:rPr>
                        <a:t>Level &amp; Referral Routes  -</a:t>
                      </a:r>
                      <a:r>
                        <a:rPr lang="en-GB" sz="1400" b="1" i="0" u="none" strike="noStrike" kern="1200" baseline="0" dirty="0">
                          <a:solidFill>
                            <a:schemeClr val="tx1"/>
                          </a:solidFill>
                          <a:latin typeface="Arial" panose="020B0604020202020204" pitchFamily="34" charset="0"/>
                          <a:ea typeface="+mn-ea"/>
                          <a:cs typeface="Arial" panose="020B0604020202020204" pitchFamily="34" charset="0"/>
                        </a:rPr>
                        <a:t>Level 3 Intensive</a:t>
                      </a:r>
                    </a:p>
                    <a:p>
                      <a:r>
                        <a:rPr lang="en-GB" sz="1400" b="0" i="0" u="none" strike="noStrike" kern="1200" baseline="0" dirty="0">
                          <a:solidFill>
                            <a:schemeClr val="tx1"/>
                          </a:solidFill>
                          <a:latin typeface="Arial" panose="020B0604020202020204" pitchFamily="34" charset="0"/>
                          <a:ea typeface="+mn-ea"/>
                          <a:cs typeface="Arial" panose="020B0604020202020204" pitchFamily="34" charset="0"/>
                        </a:rPr>
                        <a:t>A multi-disciplinary / agency Team Around the Family (TAF), led by a Lead Practitioner, shares information and co-ordinates intensive services and support to meet the child and family needs. An Early Help Plan / Shared Family Assessment Family is necessary to set out how the family and involved services will work  together to meet the child’s needs. Individual agency internal routes to access intensive supports or Children &amp; Families Request for Support form (RFS) to access Family Solutions.</a:t>
                      </a:r>
                      <a:endParaRPr lang="en-GB" sz="1400" b="0" dirty="0">
                        <a:solidFill>
                          <a:schemeClr val="tx1"/>
                        </a:solidFill>
                        <a:latin typeface="Arial" panose="020B0604020202020204" pitchFamily="34" charset="0"/>
                        <a:cs typeface="Arial" panose="020B0604020202020204" pitchFamily="34" charset="0"/>
                      </a:endParaRPr>
                    </a:p>
                  </a:txBody>
                  <a:tcPr>
                    <a:solidFill>
                      <a:srgbClr val="FFC000"/>
                    </a:solidFill>
                  </a:tcPr>
                </a:tc>
                <a:extLst>
                  <a:ext uri="{0D108BD9-81ED-4DB2-BD59-A6C34878D82A}">
                    <a16:rowId xmlns:a16="http://schemas.microsoft.com/office/drawing/2014/main" val="10000"/>
                  </a:ext>
                </a:extLst>
              </a:tr>
              <a:tr h="1121301">
                <a:tc>
                  <a:txBody>
                    <a:bodyPr/>
                    <a:lstStyle/>
                    <a:p>
                      <a:r>
                        <a:rPr lang="en-GB" sz="1400" b="1" dirty="0">
                          <a:latin typeface="Arial" panose="020B0604020202020204" pitchFamily="34" charset="0"/>
                          <a:cs typeface="Arial" panose="020B0604020202020204" pitchFamily="34" charset="0"/>
                        </a:rPr>
                        <a:t>Needs </a:t>
                      </a:r>
                    </a:p>
                    <a:p>
                      <a:r>
                        <a:rPr lang="en-GB" sz="1400" b="0" i="0" u="none" strike="noStrike" kern="1200" baseline="0" dirty="0">
                          <a:solidFill>
                            <a:schemeClr val="dk1"/>
                          </a:solidFill>
                          <a:latin typeface="Arial" panose="020B0604020202020204" pitchFamily="34" charset="0"/>
                          <a:ea typeface="+mn-ea"/>
                          <a:cs typeface="Arial" panose="020B0604020202020204" pitchFamily="34" charset="0"/>
                        </a:rPr>
                        <a:t>Vulnerable children and their families with multiple needs or whose needs are more complex, such as children and families who: have a disability; resulting in complex needs;  Exhibit anti-social or challenging behaviour; suffer neglect or poor family relationships; have poor engagement with key services such as school and health;  are not in education or work long-term</a:t>
                      </a:r>
                      <a:endParaRPr lang="en-GB" sz="1400" b="1" dirty="0">
                        <a:latin typeface="Arial" panose="020B0604020202020204" pitchFamily="34" charset="0"/>
                        <a:cs typeface="Arial" panose="020B0604020202020204" pitchFamily="34" charset="0"/>
                      </a:endParaRPr>
                    </a:p>
                  </a:txBody>
                  <a:tcPr>
                    <a:solidFill>
                      <a:srgbClr val="FFC000"/>
                    </a:solidFill>
                  </a:tcPr>
                </a:tc>
                <a:extLst>
                  <a:ext uri="{0D108BD9-81ED-4DB2-BD59-A6C34878D82A}">
                    <a16:rowId xmlns:a16="http://schemas.microsoft.com/office/drawing/2014/main" val="10001"/>
                  </a:ext>
                </a:extLst>
              </a:tr>
              <a:tr h="1534413">
                <a:tc>
                  <a:txBody>
                    <a:bodyPr/>
                    <a:lstStyle/>
                    <a:p>
                      <a:r>
                        <a:rPr lang="en-GB" sz="1400" b="1" dirty="0">
                          <a:latin typeface="Arial" panose="020B0604020202020204" pitchFamily="34" charset="0"/>
                          <a:cs typeface="Arial" panose="020B0604020202020204" pitchFamily="34" charset="0"/>
                        </a:rPr>
                        <a:t>Services (examples)</a:t>
                      </a:r>
                    </a:p>
                    <a:p>
                      <a:r>
                        <a:rPr lang="en-GB" sz="1400" b="0" i="0" u="none" strike="noStrike" kern="1200" baseline="0" dirty="0">
                          <a:solidFill>
                            <a:schemeClr val="dk1"/>
                          </a:solidFill>
                          <a:latin typeface="Arial" panose="020B0604020202020204" pitchFamily="34" charset="0"/>
                          <a:ea typeface="+mn-ea"/>
                          <a:cs typeface="Arial" panose="020B0604020202020204" pitchFamily="34" charset="0"/>
                        </a:rPr>
                        <a:t>Because of the complexity of needs, especially around behaviour and parenting, a multidisciplinary/ agency</a:t>
                      </a:r>
                    </a:p>
                    <a:p>
                      <a:r>
                        <a:rPr lang="en-GB" sz="1400" b="0" i="0" u="none" strike="noStrike" kern="1200" baseline="0" dirty="0">
                          <a:solidFill>
                            <a:schemeClr val="dk1"/>
                          </a:solidFill>
                          <a:latin typeface="Arial" panose="020B0604020202020204" pitchFamily="34" charset="0"/>
                          <a:ea typeface="+mn-ea"/>
                          <a:cs typeface="Arial" panose="020B0604020202020204" pitchFamily="34" charset="0"/>
                        </a:rPr>
                        <a:t>co-ordinated plan developed with the family is needed, coordinated by a Lead Practitioner or family (key) worker. A wide range of services providing additional and intensive intervention might be involved in meeting the family’s needs. Families needing substantial support to care for a disabled child. Services provided on a voluntary basis.</a:t>
                      </a:r>
                      <a:endParaRPr lang="en-GB" sz="1400" b="1" dirty="0">
                        <a:latin typeface="Arial" panose="020B0604020202020204" pitchFamily="34" charset="0"/>
                        <a:cs typeface="Arial" panose="020B0604020202020204" pitchFamily="34" charset="0"/>
                      </a:endParaRPr>
                    </a:p>
                  </a:txBody>
                  <a:tcPr>
                    <a:solidFill>
                      <a:srgbClr val="FFC000"/>
                    </a:solidFill>
                  </a:tcPr>
                </a:tc>
                <a:extLst>
                  <a:ext uri="{0D108BD9-81ED-4DB2-BD59-A6C34878D82A}">
                    <a16:rowId xmlns:a16="http://schemas.microsoft.com/office/drawing/2014/main" val="10002"/>
                  </a:ext>
                </a:extLst>
              </a:tr>
              <a:tr h="914746">
                <a:tc>
                  <a:txBody>
                    <a:bodyPr/>
                    <a:lstStyle/>
                    <a:p>
                      <a:r>
                        <a:rPr lang="en-GB" sz="1400" b="1" dirty="0">
                          <a:latin typeface="Arial" panose="020B0604020202020204" pitchFamily="34" charset="0"/>
                          <a:cs typeface="Arial" panose="020B0604020202020204" pitchFamily="34" charset="0"/>
                        </a:rPr>
                        <a:t>Outcomes </a:t>
                      </a:r>
                    </a:p>
                    <a:p>
                      <a:r>
                        <a:rPr lang="en-GB" sz="1400" b="0" i="0" u="none" strike="noStrike" kern="1200" baseline="0" dirty="0">
                          <a:solidFill>
                            <a:schemeClr val="dk1"/>
                          </a:solidFill>
                          <a:latin typeface="Arial" panose="020B0604020202020204" pitchFamily="34" charset="0"/>
                          <a:ea typeface="+mn-ea"/>
                          <a:cs typeface="Arial" panose="020B0604020202020204" pitchFamily="34" charset="0"/>
                        </a:rPr>
                        <a:t>Vulnerable children and families likely to face impairment to their development and life chances will be</a:t>
                      </a:r>
                    </a:p>
                    <a:p>
                      <a:r>
                        <a:rPr lang="en-GB" sz="1400" b="0" i="0" u="none" strike="noStrike" kern="1200" baseline="0" dirty="0">
                          <a:solidFill>
                            <a:schemeClr val="dk1"/>
                          </a:solidFill>
                          <a:latin typeface="Arial" panose="020B0604020202020204" pitchFamily="34" charset="0"/>
                          <a:ea typeface="+mn-ea"/>
                          <a:cs typeface="Arial" panose="020B0604020202020204" pitchFamily="34" charset="0"/>
                        </a:rPr>
                        <a:t>supported by services to enable them to achieve. Issues will be prevented from escalating into safeguarding concerns requiring statutory intervention.</a:t>
                      </a:r>
                      <a:endParaRPr lang="en-GB" sz="1400" b="0" dirty="0">
                        <a:latin typeface="Arial" panose="020B0604020202020204" pitchFamily="34" charset="0"/>
                        <a:cs typeface="Arial" panose="020B0604020202020204" pitchFamily="34" charset="0"/>
                      </a:endParaRPr>
                    </a:p>
                  </a:txBody>
                  <a:tcPr>
                    <a:solidFill>
                      <a:srgbClr val="FFC000"/>
                    </a:solidFill>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221594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612226-0CF5-41D9-9679-B9A1E33E64EB}"/>
              </a:ext>
            </a:extLst>
          </p:cNvPr>
          <p:cNvSpPr>
            <a:spLocks noGrp="1"/>
          </p:cNvSpPr>
          <p:nvPr>
            <p:ph type="title"/>
          </p:nvPr>
        </p:nvSpPr>
        <p:spPr/>
        <p:txBody>
          <a:bodyPr>
            <a:normAutofit fontScale="90000"/>
          </a:bodyPr>
          <a:lstStyle/>
          <a:p>
            <a:r>
              <a:rPr lang="en-GB" sz="3100" b="1" dirty="0">
                <a:latin typeface="Arial" panose="020B0604020202020204" pitchFamily="34" charset="0"/>
                <a:ea typeface="Tahoma" panose="020B0604030504040204" pitchFamily="34" charset="0"/>
                <a:cs typeface="Arial" panose="020B0604020202020204" pitchFamily="34" charset="0"/>
              </a:rPr>
              <a:t>Effective Support Guidance &amp; Support Windscreen – Level 3 Intensive</a:t>
            </a:r>
            <a:br>
              <a:rPr lang="en-GB" b="1" dirty="0">
                <a:latin typeface="Arial" panose="020B0604020202020204" pitchFamily="34" charset="0"/>
                <a:ea typeface="Tahoma" panose="020B0604030504040204" pitchFamily="34" charset="0"/>
                <a:cs typeface="Arial" panose="020B0604020202020204" pitchFamily="34" charset="0"/>
              </a:rPr>
            </a:br>
            <a:endParaRPr lang="en-GB" dirty="0"/>
          </a:p>
        </p:txBody>
      </p:sp>
      <p:sp>
        <p:nvSpPr>
          <p:cNvPr id="2" name="Slide Number Placeholder 1"/>
          <p:cNvSpPr>
            <a:spLocks noGrp="1"/>
          </p:cNvSpPr>
          <p:nvPr>
            <p:ph type="sldNum" sz="quarter" idx="12"/>
          </p:nvPr>
        </p:nvSpPr>
        <p:spPr/>
        <p:txBody>
          <a:bodyPr/>
          <a:lstStyle/>
          <a:p>
            <a:pPr>
              <a:defRPr/>
            </a:pPr>
            <a:fld id="{2A367E95-F77C-4A29-95BF-DE70FEA1F0BA}" type="slidenum">
              <a:rPr lang="en-US" smtClean="0"/>
              <a:pPr>
                <a:defRPr/>
              </a:pPr>
              <a:t>13</a:t>
            </a:fld>
            <a:endParaRPr lang="en-US" dirty="0">
              <a:solidFill>
                <a:schemeClr val="tx1"/>
              </a:solidFill>
            </a:endParaRPr>
          </a:p>
        </p:txBody>
      </p:sp>
      <p:pic>
        <p:nvPicPr>
          <p:cNvPr id="4" name="Picture 3">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55576" y="1901969"/>
            <a:ext cx="7344816" cy="304698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Indicators:  </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A number of indicators would need to be present with more than one service involved </a:t>
            </a:r>
          </a:p>
          <a:p>
            <a:pPr marL="342900" indent="-34290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Team Around the Family, Early Help Plan/Shared Family Assessment approach required. </a:t>
            </a: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Family Solutions can support at this level</a:t>
            </a:r>
            <a:endParaRPr lang="en-GB" sz="32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652704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BB26F9-4533-4EE3-942E-DFF4C0BB831D}"/>
              </a:ext>
            </a:extLst>
          </p:cNvPr>
          <p:cNvSpPr>
            <a:spLocks noGrp="1"/>
          </p:cNvSpPr>
          <p:nvPr>
            <p:ph type="title"/>
          </p:nvPr>
        </p:nvSpPr>
        <p:spPr/>
        <p:txBody>
          <a:bodyPr>
            <a:normAutofit fontScale="90000"/>
          </a:bodyPr>
          <a:lstStyle/>
          <a:p>
            <a:r>
              <a:rPr lang="en-GB" sz="3100" b="1" dirty="0">
                <a:latin typeface="Arial" panose="020B0604020202020204" pitchFamily="34" charset="0"/>
                <a:ea typeface="Tahoma" panose="020B0604030504040204" pitchFamily="34" charset="0"/>
                <a:cs typeface="Arial" panose="020B0604020202020204" pitchFamily="34" charset="0"/>
              </a:rPr>
              <a:t>Effective Support Guidance &amp; Support Windscreen – Level 4 Specialist </a:t>
            </a:r>
            <a:br>
              <a:rPr lang="en-GB" b="1" dirty="0">
                <a:latin typeface="Arial" panose="020B0604020202020204" pitchFamily="34" charset="0"/>
                <a:ea typeface="Tahoma" panose="020B0604030504040204" pitchFamily="34" charset="0"/>
                <a:cs typeface="Arial" panose="020B0604020202020204" pitchFamily="34" charset="0"/>
              </a:rPr>
            </a:br>
            <a:endParaRPr lang="en-GB" dirty="0"/>
          </a:p>
        </p:txBody>
      </p:sp>
      <p:sp>
        <p:nvSpPr>
          <p:cNvPr id="2" name="Slide Number Placeholder 1"/>
          <p:cNvSpPr>
            <a:spLocks noGrp="1"/>
          </p:cNvSpPr>
          <p:nvPr>
            <p:ph type="sldNum" sz="quarter" idx="12"/>
          </p:nvPr>
        </p:nvSpPr>
        <p:spPr/>
        <p:txBody>
          <a:bodyPr/>
          <a:lstStyle/>
          <a:p>
            <a:pPr>
              <a:defRPr/>
            </a:pPr>
            <a:fld id="{32EBD475-25D9-4E44-8B7A-0858A8BA786F}" type="slidenum">
              <a:rPr lang="en-US" smtClean="0"/>
              <a:pPr>
                <a:defRPr/>
              </a:pPr>
              <a:t>14</a:t>
            </a:fld>
            <a:endParaRPr lang="en-US" dirty="0">
              <a:solidFill>
                <a:schemeClr val="tx1"/>
              </a:solidFill>
            </a:endParaRPr>
          </a:p>
        </p:txBody>
      </p:sp>
      <p:pic>
        <p:nvPicPr>
          <p:cNvPr id="5" name="Picture 4" descr="Children are likely to suffer significant harm, lasting impairment or be removed from home without specialist intervention.&#10;This might include children:&#10;suffering significant harm from abuse or neglect&#10;have significant impairment of function or learning or life limiting illness&#10;whose parents and wider family are unable to care for them&#10;It could also include families:&#10;involved in crime or the misuse of drugs at a significant level&#10;with significant mental or physical health needs&#10;You can get help by:&#10;completing a request for support for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descr="Children are likely to suffer significant harm, lasting impairment or be removed from home without specialist intervention.&#10;This might include children:&#10;suffering significant harm from abuse or neglect&#10;have significant impairment of function or learning or life limiting illness&#10;whose parents and wider family are unable to care for them&#10;It could also include families:&#10;involved in crime or the misuse of drugs at a significant level&#10;with significant mental or physical health needs&#10;You can get help by:&#10;completing a request for support for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608" y="975746"/>
            <a:ext cx="7794808" cy="53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119652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54E110-4D28-4F8B-A76F-62B4A4E29C86}"/>
              </a:ext>
            </a:extLst>
          </p:cNvPr>
          <p:cNvSpPr>
            <a:spLocks noGrp="1"/>
          </p:cNvSpPr>
          <p:nvPr>
            <p:ph type="title"/>
          </p:nvPr>
        </p:nvSpPr>
        <p:spPr/>
        <p:txBody>
          <a:bodyPr>
            <a:normAutofit fontScale="90000"/>
          </a:bodyPr>
          <a:lstStyle/>
          <a:p>
            <a:r>
              <a:rPr lang="en-GB" sz="2700" b="1" dirty="0">
                <a:latin typeface="Arial" panose="020B0604020202020204" pitchFamily="34" charset="0"/>
                <a:ea typeface="Tahoma" panose="020B0604030504040204" pitchFamily="34" charset="0"/>
                <a:cs typeface="Arial" panose="020B0604020202020204" pitchFamily="34" charset="0"/>
              </a:rPr>
              <a:t>Level 4 -  Specialist </a:t>
            </a:r>
            <a:br>
              <a:rPr lang="en-GB" b="1" dirty="0">
                <a:latin typeface="Arial" panose="020B0604020202020204" pitchFamily="34" charset="0"/>
                <a:ea typeface="Tahoma" panose="020B0604030504040204" pitchFamily="34" charset="0"/>
                <a:cs typeface="Arial" panose="020B0604020202020204" pitchFamily="34" charset="0"/>
              </a:rPr>
            </a:br>
            <a:endParaRPr lang="en-GB" dirty="0"/>
          </a:p>
        </p:txBody>
      </p:sp>
      <p:sp>
        <p:nvSpPr>
          <p:cNvPr id="4" name="Slide Number Placeholder 3"/>
          <p:cNvSpPr>
            <a:spLocks noGrp="1"/>
          </p:cNvSpPr>
          <p:nvPr>
            <p:ph type="sldNum" sz="quarter" idx="12"/>
          </p:nvPr>
        </p:nvSpPr>
        <p:spPr/>
        <p:txBody>
          <a:bodyPr/>
          <a:lstStyle/>
          <a:p>
            <a:pPr>
              <a:defRPr/>
            </a:pPr>
            <a:fld id="{37E6C245-C323-433E-9A8C-0E626F23F479}" type="slidenum">
              <a:rPr lang="en-US" smtClean="0"/>
              <a:pPr>
                <a:defRPr/>
              </a:pPr>
              <a:t>15</a:t>
            </a:fld>
            <a:endParaRPr lang="en-US" dirty="0">
              <a:solidFill>
                <a:schemeClr val="tx1"/>
              </a:solidFill>
            </a:endParaRPr>
          </a:p>
        </p:txBody>
      </p:sp>
      <p:pic>
        <p:nvPicPr>
          <p:cNvPr id="5" name="Picture 4" descr="Children are likely to suffer significant harm, lasting impairment or be removed from home without specialist intervention.&#10;This might include children:&#10;suffering significant harm from abuse or neglect&#10;have significant impairment of function or learning or life limiting illness&#10;whose parents and wider family are unable to care for them&#10;It could also include families:&#10;involved in crime or the misuse of drugs at a significant level&#10;with significant mental or physical health needs&#10;You can get help by:&#10;completing a request for support for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1527035191"/>
              </p:ext>
            </p:extLst>
          </p:nvPr>
        </p:nvGraphicFramePr>
        <p:xfrm>
          <a:off x="539552" y="698972"/>
          <a:ext cx="7776864" cy="5212080"/>
        </p:xfrm>
        <a:graphic>
          <a:graphicData uri="http://schemas.openxmlformats.org/drawingml/2006/table">
            <a:tbl>
              <a:tblPr firstRow="1" bandRow="1">
                <a:tableStyleId>{69C7853C-536D-4A76-A0AE-DD22124D55A5}</a:tableStyleId>
              </a:tblPr>
              <a:tblGrid>
                <a:gridCol w="7776864">
                  <a:extLst>
                    <a:ext uri="{9D8B030D-6E8A-4147-A177-3AD203B41FA5}">
                      <a16:colId xmlns:a16="http://schemas.microsoft.com/office/drawing/2014/main" val="20000"/>
                    </a:ext>
                  </a:extLst>
                </a:gridCol>
              </a:tblGrid>
              <a:tr h="370840">
                <a:tc>
                  <a:txBody>
                    <a:bodyPr/>
                    <a:lstStyle/>
                    <a:p>
                      <a:r>
                        <a:rPr lang="en-GB" sz="1600" dirty="0">
                          <a:latin typeface="Arial" panose="020B0604020202020204" pitchFamily="34" charset="0"/>
                          <a:cs typeface="Arial" panose="020B0604020202020204" pitchFamily="34" charset="0"/>
                        </a:rPr>
                        <a:t>Level &amp; Referral Routes   - </a:t>
                      </a:r>
                      <a:r>
                        <a:rPr lang="en-GB" sz="1600" b="1" dirty="0">
                          <a:latin typeface="Arial" panose="020B0604020202020204" pitchFamily="34" charset="0"/>
                          <a:cs typeface="Arial" panose="020B0604020202020204" pitchFamily="34" charset="0"/>
                        </a:rPr>
                        <a:t>Level 4 </a:t>
                      </a:r>
                      <a:r>
                        <a:rPr lang="en-GB" sz="1600" b="1" i="0" u="none" strike="noStrike" kern="1200" baseline="0" dirty="0">
                          <a:solidFill>
                            <a:schemeClr val="lt1"/>
                          </a:solidFill>
                          <a:latin typeface="Arial" panose="020B0604020202020204" pitchFamily="34" charset="0"/>
                          <a:ea typeface="+mn-ea"/>
                          <a:cs typeface="Arial" panose="020B0604020202020204" pitchFamily="34" charset="0"/>
                        </a:rPr>
                        <a:t>Specialist</a:t>
                      </a:r>
                    </a:p>
                    <a:p>
                      <a:r>
                        <a:rPr lang="en-GB" sz="1400" b="1" i="0" u="none" strike="noStrike" kern="1200" baseline="0" dirty="0">
                          <a:solidFill>
                            <a:schemeClr val="lt1"/>
                          </a:solidFill>
                          <a:latin typeface="Arial" panose="020B0604020202020204" pitchFamily="34" charset="0"/>
                          <a:ea typeface="+mn-ea"/>
                          <a:cs typeface="Arial" panose="020B0604020202020204" pitchFamily="34" charset="0"/>
                        </a:rPr>
                        <a:t>Children`s Social Care, Child Protection Care Proceedings, Youth Treatment Orders/ Custody Hospital in- patient; Children &amp; Families Request for Support  (RFS); Statutory notifications to Youth Offending Service; Statutory health assessments</a:t>
                      </a:r>
                    </a:p>
                    <a:p>
                      <a:endParaRPr lang="en-GB" sz="1600" b="1" dirty="0">
                        <a:latin typeface="Arial" panose="020B0604020202020204" pitchFamily="34" charset="0"/>
                        <a:cs typeface="Arial" panose="020B0604020202020204" pitchFamily="34" charset="0"/>
                      </a:endParaRPr>
                    </a:p>
                  </a:txBody>
                  <a:tcPr>
                    <a:solidFill>
                      <a:srgbClr val="FF0000"/>
                    </a:solidFill>
                  </a:tcPr>
                </a:tc>
                <a:extLst>
                  <a:ext uri="{0D108BD9-81ED-4DB2-BD59-A6C34878D82A}">
                    <a16:rowId xmlns:a16="http://schemas.microsoft.com/office/drawing/2014/main" val="10000"/>
                  </a:ext>
                </a:extLst>
              </a:tr>
              <a:tr h="1322620">
                <a:tc>
                  <a:txBody>
                    <a:bodyPr/>
                    <a:lstStyle/>
                    <a:p>
                      <a:r>
                        <a:rPr lang="en-GB" sz="1600" b="1" dirty="0">
                          <a:solidFill>
                            <a:schemeClr val="bg1"/>
                          </a:solidFill>
                          <a:latin typeface="Arial" panose="020B0604020202020204" pitchFamily="34" charset="0"/>
                          <a:cs typeface="Arial" panose="020B0604020202020204" pitchFamily="34" charset="0"/>
                        </a:rPr>
                        <a:t>Needs </a:t>
                      </a:r>
                    </a:p>
                    <a:p>
                      <a:r>
                        <a:rPr lang="en-GB" sz="1400" b="1" i="0" u="none" strike="noStrike" kern="1200" baseline="0" dirty="0">
                          <a:solidFill>
                            <a:schemeClr val="bg1"/>
                          </a:solidFill>
                          <a:latin typeface="Arial" panose="020B0604020202020204" pitchFamily="34" charset="0"/>
                          <a:ea typeface="+mn-ea"/>
                          <a:cs typeface="Arial" panose="020B0604020202020204" pitchFamily="34" charset="0"/>
                        </a:rPr>
                        <a:t>Children and young people who have suffered or are likely to suffer significant harm as a result of abuse or neglect; Children with significant impairment of function/learning and/or life limiting illness; Children whose parents and wider family are unable to care for them; Families involved in crime/misuse of drugs at a significant level; Families with significant mental or physical health needs</a:t>
                      </a:r>
                    </a:p>
                    <a:p>
                      <a:endParaRPr lang="en-GB" sz="1400" b="1" dirty="0">
                        <a:solidFill>
                          <a:schemeClr val="bg1"/>
                        </a:solidFill>
                        <a:latin typeface="Arial" panose="020B0604020202020204" pitchFamily="34" charset="0"/>
                        <a:cs typeface="Arial" panose="020B0604020202020204" pitchFamily="34" charset="0"/>
                      </a:endParaRPr>
                    </a:p>
                  </a:txBody>
                  <a:tcPr>
                    <a:solidFill>
                      <a:srgbClr val="FF0000"/>
                    </a:solidFill>
                  </a:tcPr>
                </a:tc>
                <a:extLst>
                  <a:ext uri="{0D108BD9-81ED-4DB2-BD59-A6C34878D82A}">
                    <a16:rowId xmlns:a16="http://schemas.microsoft.com/office/drawing/2014/main" val="10001"/>
                  </a:ext>
                </a:extLst>
              </a:tr>
              <a:tr h="370840">
                <a:tc>
                  <a:txBody>
                    <a:bodyPr/>
                    <a:lstStyle/>
                    <a:p>
                      <a:r>
                        <a:rPr lang="en-GB" sz="1600" b="1" dirty="0">
                          <a:solidFill>
                            <a:schemeClr val="bg1"/>
                          </a:solidFill>
                          <a:latin typeface="Arial" panose="020B0604020202020204" pitchFamily="34" charset="0"/>
                          <a:cs typeface="Arial" panose="020B0604020202020204" pitchFamily="34" charset="0"/>
                        </a:rPr>
                        <a:t>Services (examples)</a:t>
                      </a:r>
                    </a:p>
                    <a:p>
                      <a:r>
                        <a:rPr lang="en-GB" sz="1400" b="1" i="0" u="none" strike="noStrike" kern="1200" baseline="0" dirty="0">
                          <a:solidFill>
                            <a:schemeClr val="bg1"/>
                          </a:solidFill>
                          <a:latin typeface="Arial" panose="020B0604020202020204" pitchFamily="34" charset="0"/>
                          <a:ea typeface="+mn-ea"/>
                          <a:cs typeface="Arial" panose="020B0604020202020204" pitchFamily="34" charset="0"/>
                        </a:rPr>
                        <a:t>Children’s Social Care; Youth Offending Service; Criminal Justice system; Emotional Wellbeing and Mental Health Service; In patient and continuing health care; Fostering and residential care ; Health care for children with life limiting illness; Services for children with profound and enduring disability</a:t>
                      </a:r>
                    </a:p>
                    <a:p>
                      <a:endParaRPr lang="en-GB" sz="1400" b="1" dirty="0">
                        <a:solidFill>
                          <a:schemeClr val="bg1"/>
                        </a:solidFill>
                        <a:latin typeface="Arial" panose="020B0604020202020204" pitchFamily="34" charset="0"/>
                        <a:cs typeface="Arial" panose="020B0604020202020204" pitchFamily="34" charset="0"/>
                      </a:endParaRPr>
                    </a:p>
                  </a:txBody>
                  <a:tcPr>
                    <a:solidFill>
                      <a:srgbClr val="FF0000"/>
                    </a:solidFill>
                  </a:tcPr>
                </a:tc>
                <a:extLst>
                  <a:ext uri="{0D108BD9-81ED-4DB2-BD59-A6C34878D82A}">
                    <a16:rowId xmlns:a16="http://schemas.microsoft.com/office/drawing/2014/main" val="10002"/>
                  </a:ext>
                </a:extLst>
              </a:tr>
              <a:tr h="370840">
                <a:tc>
                  <a:txBody>
                    <a:bodyPr/>
                    <a:lstStyle/>
                    <a:p>
                      <a:r>
                        <a:rPr lang="en-GB" sz="1600" b="1" dirty="0">
                          <a:solidFill>
                            <a:schemeClr val="bg1"/>
                          </a:solidFill>
                          <a:latin typeface="Arial" panose="020B0604020202020204" pitchFamily="34" charset="0"/>
                          <a:cs typeface="Arial" panose="020B0604020202020204" pitchFamily="34" charset="0"/>
                        </a:rPr>
                        <a:t>Outcomes </a:t>
                      </a:r>
                    </a:p>
                    <a:p>
                      <a:r>
                        <a:rPr lang="en-GB" sz="1400" b="1" i="0" u="none" strike="noStrike" kern="1200" baseline="0" dirty="0">
                          <a:solidFill>
                            <a:schemeClr val="bg1"/>
                          </a:solidFill>
                          <a:latin typeface="Arial" panose="020B0604020202020204" pitchFamily="34" charset="0"/>
                          <a:ea typeface="+mn-ea"/>
                          <a:cs typeface="Arial" panose="020B0604020202020204" pitchFamily="34" charset="0"/>
                        </a:rPr>
                        <a:t>Children and /or family members are likely to suffer significant harm/ removal from home/ serious and lasting impairment without the intervention of specialist services, sometimes in a statutory role. </a:t>
                      </a:r>
                      <a:endParaRPr lang="en-GB" sz="1600" dirty="0">
                        <a:solidFill>
                          <a:schemeClr val="bg1"/>
                        </a:solidFill>
                        <a:latin typeface="Arial" panose="020B0604020202020204" pitchFamily="34" charset="0"/>
                        <a:cs typeface="Arial" panose="020B0604020202020204" pitchFamily="34" charset="0"/>
                      </a:endParaRPr>
                    </a:p>
                  </a:txBody>
                  <a:tcPr>
                    <a:solidFill>
                      <a:srgbClr val="FF0000"/>
                    </a:solidFill>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2215946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BD7B57-661B-4A9E-93B6-65949212E361}"/>
              </a:ext>
            </a:extLst>
          </p:cNvPr>
          <p:cNvSpPr>
            <a:spLocks noGrp="1"/>
          </p:cNvSpPr>
          <p:nvPr>
            <p:ph type="title"/>
          </p:nvPr>
        </p:nvSpPr>
        <p:spPr/>
        <p:txBody>
          <a:bodyPr>
            <a:normAutofit fontScale="90000"/>
          </a:bodyPr>
          <a:lstStyle/>
          <a:p>
            <a:r>
              <a:rPr lang="en-GB" sz="3100" b="1" dirty="0">
                <a:latin typeface="Arial" panose="020B0604020202020204" pitchFamily="34" charset="0"/>
                <a:ea typeface="Tahoma" panose="020B0604030504040204" pitchFamily="34" charset="0"/>
                <a:cs typeface="Arial" panose="020B0604020202020204" pitchFamily="34" charset="0"/>
              </a:rPr>
              <a:t>Effective Support Guidance &amp; Support Windscreen – Level 4 Specialist </a:t>
            </a:r>
            <a:br>
              <a:rPr lang="en-GB" b="1" dirty="0">
                <a:latin typeface="Arial" panose="020B0604020202020204" pitchFamily="34" charset="0"/>
                <a:ea typeface="Tahoma" panose="020B0604030504040204" pitchFamily="34" charset="0"/>
                <a:cs typeface="Arial" panose="020B0604020202020204" pitchFamily="34" charset="0"/>
              </a:rPr>
            </a:br>
            <a:endParaRPr lang="en-GB" dirty="0"/>
          </a:p>
        </p:txBody>
      </p:sp>
      <p:sp>
        <p:nvSpPr>
          <p:cNvPr id="2" name="Slide Number Placeholder 1"/>
          <p:cNvSpPr>
            <a:spLocks noGrp="1"/>
          </p:cNvSpPr>
          <p:nvPr>
            <p:ph type="sldNum" sz="quarter" idx="12"/>
          </p:nvPr>
        </p:nvSpPr>
        <p:spPr/>
        <p:txBody>
          <a:bodyPr/>
          <a:lstStyle/>
          <a:p>
            <a:pPr>
              <a:defRPr/>
            </a:pPr>
            <a:fld id="{32EBD475-25D9-4E44-8B7A-0858A8BA786F}" type="slidenum">
              <a:rPr lang="en-US" smtClean="0"/>
              <a:pPr>
                <a:defRPr/>
              </a:pPr>
              <a:t>16</a:t>
            </a:fld>
            <a:endParaRPr lang="en-US" dirty="0">
              <a:solidFill>
                <a:schemeClr val="tx1"/>
              </a:solidFill>
            </a:endParaRP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971599" y="1434256"/>
            <a:ext cx="6992475" cy="4154984"/>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Indicator(s):</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Children and young people whose needs are complex and enduring and cross many domains. </a:t>
            </a:r>
          </a:p>
          <a:p>
            <a:pPr marL="342900" indent="-34290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More than one service is normally involved, with a co-ordinated multi-agency approach and a Lead Practitioner, commonly in a non-statutory role. </a:t>
            </a:r>
          </a:p>
          <a:p>
            <a:pPr marL="342900" indent="-34290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At times statutory intervention may be required</a:t>
            </a:r>
          </a:p>
        </p:txBody>
      </p:sp>
    </p:spTree>
    <p:custDataLst>
      <p:tags r:id="rId1"/>
    </p:custDataLst>
    <p:extLst>
      <p:ext uri="{BB962C8B-B14F-4D97-AF65-F5344CB8AC3E}">
        <p14:creationId xmlns:p14="http://schemas.microsoft.com/office/powerpoint/2010/main" val="2804451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n-GB" altLang="en-US" sz="3600" b="1" dirty="0">
                <a:latin typeface="Arial" panose="020B0604020202020204" pitchFamily="34" charset="0"/>
                <a:cs typeface="Arial" panose="020B0604020202020204" pitchFamily="34" charset="0"/>
              </a:rPr>
              <a:t>Activity </a:t>
            </a:r>
          </a:p>
        </p:txBody>
      </p:sp>
      <p:sp>
        <p:nvSpPr>
          <p:cNvPr id="4" name="Slide Number Placeholder 3"/>
          <p:cNvSpPr>
            <a:spLocks noGrp="1"/>
          </p:cNvSpPr>
          <p:nvPr>
            <p:ph type="sldNum" sz="quarter" idx="12"/>
          </p:nvPr>
        </p:nvSpPr>
        <p:spPr/>
        <p:txBody>
          <a:bodyPr/>
          <a:lstStyle/>
          <a:p>
            <a:pPr>
              <a:defRPr/>
            </a:pPr>
            <a:fld id="{21EBC0DC-F7B7-419A-A634-419FFE1822B9}" type="slidenum">
              <a:rPr lang="en-US" smtClean="0"/>
              <a:pPr>
                <a:defRPr/>
              </a:pPr>
              <a:t>17</a:t>
            </a:fld>
            <a:endParaRPr lang="en-US" dirty="0">
              <a:solidFill>
                <a:schemeClr val="tx1"/>
              </a:solidFill>
            </a:endParaRPr>
          </a:p>
        </p:txBody>
      </p:sp>
      <p:sp>
        <p:nvSpPr>
          <p:cNvPr id="26627" name="Content Placeholder 2"/>
          <p:cNvSpPr>
            <a:spLocks noGrp="1"/>
          </p:cNvSpPr>
          <p:nvPr>
            <p:ph idx="4294967295"/>
          </p:nvPr>
        </p:nvSpPr>
        <p:spPr>
          <a:xfrm>
            <a:off x="0" y="1600200"/>
            <a:ext cx="8229600" cy="4525963"/>
          </a:xfrm>
        </p:spPr>
        <p:txBody>
          <a:bodyPr>
            <a:normAutofit fontScale="92500" lnSpcReduction="10000"/>
          </a:bodyPr>
          <a:lstStyle/>
          <a:p>
            <a:pPr>
              <a:defRPr/>
            </a:pPr>
            <a:r>
              <a:rPr lang="en-GB" altLang="en-US" dirty="0">
                <a:latin typeface="Arial" panose="020B0604020202020204" pitchFamily="34" charset="0"/>
                <a:cs typeface="Arial" panose="020B0604020202020204" pitchFamily="34" charset="0"/>
              </a:rPr>
              <a:t>Using the level descriptors from the Effective Support Document, look at the case study  and decide at what level they are best placed.</a:t>
            </a:r>
          </a:p>
          <a:p>
            <a:pPr marL="0" indent="0">
              <a:buFont typeface="Arial" charset="0"/>
              <a:buNone/>
              <a:defRPr/>
            </a:pPr>
            <a:endParaRPr lang="en-GB" altLang="en-US" dirty="0">
              <a:latin typeface="Arial" panose="020B0604020202020204" pitchFamily="34" charset="0"/>
              <a:cs typeface="Arial" panose="020B0604020202020204" pitchFamily="34" charset="0"/>
            </a:endParaRPr>
          </a:p>
          <a:p>
            <a:pPr>
              <a:defRPr/>
            </a:pPr>
            <a:r>
              <a:rPr lang="en-GB" altLang="en-US" dirty="0">
                <a:latin typeface="Arial" panose="020B0604020202020204" pitchFamily="34" charset="0"/>
                <a:cs typeface="Arial" panose="020B0604020202020204" pitchFamily="34" charset="0"/>
              </a:rPr>
              <a:t>Discuss in your groups:</a:t>
            </a:r>
          </a:p>
          <a:p>
            <a:pPr lvl="1">
              <a:defRPr/>
            </a:pPr>
            <a:r>
              <a:rPr lang="en-GB" altLang="en-US" dirty="0">
                <a:latin typeface="Arial" panose="020B0604020202020204" pitchFamily="34" charset="0"/>
                <a:cs typeface="Arial" panose="020B0604020202020204" pitchFamily="34" charset="0"/>
              </a:rPr>
              <a:t>What discussions do you need to have and with who?</a:t>
            </a:r>
          </a:p>
          <a:p>
            <a:pPr lvl="1">
              <a:defRPr/>
            </a:pPr>
            <a:r>
              <a:rPr lang="en-GB" altLang="en-US" dirty="0">
                <a:latin typeface="Arial" panose="020B0604020202020204" pitchFamily="34" charset="0"/>
                <a:cs typeface="Arial" panose="020B0604020202020204" pitchFamily="34" charset="0"/>
              </a:rPr>
              <a:t>What level of service do you think the family need </a:t>
            </a:r>
          </a:p>
          <a:p>
            <a:pPr lvl="1">
              <a:defRPr/>
            </a:pPr>
            <a:r>
              <a:rPr lang="en-GB" altLang="en-US" dirty="0">
                <a:latin typeface="Arial" panose="020B0604020202020204" pitchFamily="34" charset="0"/>
                <a:cs typeface="Arial" panose="020B0604020202020204" pitchFamily="34" charset="0"/>
              </a:rPr>
              <a:t>Why you think they are at this level?</a:t>
            </a: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03148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B19184A-F288-458D-9326-44100844CAFC}"/>
              </a:ext>
            </a:extLst>
          </p:cNvPr>
          <p:cNvSpPr>
            <a:spLocks noGrp="1"/>
          </p:cNvSpPr>
          <p:nvPr>
            <p:ph type="title"/>
          </p:nvPr>
        </p:nvSpPr>
        <p:spPr>
          <a:xfrm>
            <a:off x="457200" y="570340"/>
            <a:ext cx="8229600" cy="1143000"/>
          </a:xfrm>
        </p:spPr>
        <p:txBody>
          <a:bodyPr>
            <a:normAutofit fontScale="90000"/>
          </a:bodyPr>
          <a:lstStyle/>
          <a:p>
            <a:r>
              <a:rPr lang="en-GB" b="1" dirty="0">
                <a:latin typeface="Arial" panose="020B0604020202020204" pitchFamily="34" charset="0"/>
                <a:ea typeface="Tahoma" panose="020B0604030504040204" pitchFamily="34" charset="0"/>
                <a:cs typeface="Arial" panose="020B0604020202020204" pitchFamily="34" charset="0"/>
              </a:rPr>
              <a:t>Effective Support for Children &amp; Families in Essex (Guidance) </a:t>
            </a:r>
            <a:br>
              <a:rPr lang="en-GB" b="1" dirty="0">
                <a:latin typeface="Arial" panose="020B0604020202020204" pitchFamily="34" charset="0"/>
                <a:ea typeface="Tahoma" panose="020B0604030504040204" pitchFamily="34" charset="0"/>
                <a:cs typeface="Arial" panose="020B0604020202020204" pitchFamily="34" charset="0"/>
              </a:rPr>
            </a:br>
            <a:endParaRPr lang="en-GB" dirty="0"/>
          </a:p>
        </p:txBody>
      </p:sp>
      <p:sp>
        <p:nvSpPr>
          <p:cNvPr id="2" name="Slide Number Placeholder 1"/>
          <p:cNvSpPr>
            <a:spLocks noGrp="1"/>
          </p:cNvSpPr>
          <p:nvPr>
            <p:ph type="sldNum" sz="quarter" idx="12"/>
          </p:nvPr>
        </p:nvSpPr>
        <p:spPr/>
        <p:txBody>
          <a:bodyPr/>
          <a:lstStyle/>
          <a:p>
            <a:pPr>
              <a:defRPr/>
            </a:pPr>
            <a:fld id="{9869346E-AA40-4AEA-AEC6-92B260C469A1}" type="slidenum">
              <a:rPr lang="en-US" smtClean="0"/>
              <a:pPr>
                <a:defRPr/>
              </a:pPr>
              <a:t>2</a:t>
            </a:fld>
            <a:endParaRPr lang="en-US" dirty="0">
              <a:solidFill>
                <a:schemeClr val="tx1"/>
              </a:solidFill>
            </a:endParaRPr>
          </a:p>
        </p:txBody>
      </p:sp>
      <p:sp>
        <p:nvSpPr>
          <p:cNvPr id="4" name="TextBox 3"/>
          <p:cNvSpPr txBox="1"/>
          <p:nvPr/>
        </p:nvSpPr>
        <p:spPr>
          <a:xfrm>
            <a:off x="899592" y="1749009"/>
            <a:ext cx="7632848" cy="4154984"/>
          </a:xfrm>
          <a:prstGeom prst="rect">
            <a:avLst/>
          </a:prstGeom>
          <a:noFill/>
        </p:spPr>
        <p:txBody>
          <a:bodyPr wrap="square" rtlCol="0">
            <a:spAutoFit/>
          </a:bodyPr>
          <a:lstStyle/>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This guidance is for everyone who works with children and young people and their families in Essex.  </a:t>
            </a:r>
          </a:p>
          <a:p>
            <a:pPr marL="342900" indent="-34290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200" i="1" dirty="0">
                <a:latin typeface="Arial" panose="020B0604020202020204" pitchFamily="34" charset="0"/>
                <a:cs typeface="Arial" panose="020B0604020202020204" pitchFamily="34" charset="0"/>
              </a:rPr>
              <a:t>“In Essex we all believe that every child should have the opportunity to reach their full potential and that children are best supported to grow and achieve within their own families. </a:t>
            </a:r>
          </a:p>
          <a:p>
            <a:pPr marL="342900" indent="-342900">
              <a:buFont typeface="Arial" panose="020B0604020202020204" pitchFamily="34" charset="0"/>
              <a:buChar char="•"/>
            </a:pPr>
            <a:endParaRPr lang="en-GB" sz="22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200" i="1" dirty="0">
                <a:latin typeface="Arial" panose="020B0604020202020204" pitchFamily="34" charset="0"/>
                <a:cs typeface="Arial" panose="020B0604020202020204" pitchFamily="34" charset="0"/>
              </a:rPr>
              <a:t>By working together, we will develop flexible services which are responsive to children’s and families’ needs and provide the right level of intervention at the right time.”</a:t>
            </a: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221658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CC7538-3C7E-46C6-8A81-909D33FCF62A}"/>
              </a:ext>
            </a:extLst>
          </p:cNvPr>
          <p:cNvSpPr>
            <a:spLocks noGrp="1"/>
          </p:cNvSpPr>
          <p:nvPr>
            <p:ph type="title"/>
          </p:nvPr>
        </p:nvSpPr>
        <p:spPr>
          <a:xfrm>
            <a:off x="457200" y="408141"/>
            <a:ext cx="8229600" cy="1143000"/>
          </a:xfrm>
        </p:spPr>
        <p:txBody>
          <a:bodyPr>
            <a:normAutofit fontScale="90000"/>
          </a:bodyPr>
          <a:lstStyle/>
          <a:p>
            <a:r>
              <a:rPr lang="en-GB" b="1" dirty="0">
                <a:latin typeface="Arial" panose="020B0604020202020204" pitchFamily="34" charset="0"/>
                <a:ea typeface="Tahoma" panose="020B0604030504040204" pitchFamily="34" charset="0"/>
                <a:cs typeface="Arial" panose="020B0604020202020204" pitchFamily="34" charset="0"/>
              </a:rPr>
              <a:t>Effective Support for Children &amp; Families in Essex </a:t>
            </a:r>
            <a:br>
              <a:rPr lang="en-GB" b="1" dirty="0">
                <a:latin typeface="Arial" panose="020B0604020202020204" pitchFamily="34" charset="0"/>
                <a:ea typeface="Tahoma" panose="020B0604030504040204" pitchFamily="34" charset="0"/>
                <a:cs typeface="Arial" panose="020B0604020202020204" pitchFamily="34" charset="0"/>
              </a:rPr>
            </a:br>
            <a:endParaRPr lang="en-GB" dirty="0"/>
          </a:p>
        </p:txBody>
      </p:sp>
      <p:sp>
        <p:nvSpPr>
          <p:cNvPr id="2" name="Slide Number Placeholder 1"/>
          <p:cNvSpPr>
            <a:spLocks noGrp="1"/>
          </p:cNvSpPr>
          <p:nvPr>
            <p:ph type="sldNum" sz="quarter" idx="12"/>
          </p:nvPr>
        </p:nvSpPr>
        <p:spPr/>
        <p:txBody>
          <a:bodyPr/>
          <a:lstStyle/>
          <a:p>
            <a:pPr>
              <a:defRPr/>
            </a:pPr>
            <a:fld id="{9869346E-AA40-4AEA-AEC6-92B260C469A1}" type="slidenum">
              <a:rPr lang="en-US" smtClean="0"/>
              <a:pPr>
                <a:defRPr/>
              </a:pPr>
              <a:t>3</a:t>
            </a:fld>
            <a:endParaRPr lang="en-US" dirty="0">
              <a:solidFill>
                <a:schemeClr val="tx1"/>
              </a:solidFill>
            </a:endParaRPr>
          </a:p>
        </p:txBody>
      </p:sp>
      <p:sp>
        <p:nvSpPr>
          <p:cNvPr id="4" name="TextBox 3"/>
          <p:cNvSpPr txBox="1"/>
          <p:nvPr/>
        </p:nvSpPr>
        <p:spPr>
          <a:xfrm>
            <a:off x="866456" y="1340768"/>
            <a:ext cx="7632848" cy="5109091"/>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  </a:t>
            </a:r>
          </a:p>
          <a:p>
            <a:pPr marL="561922" indent="-457200">
              <a:buFont typeface="Arial" panose="020B0604020202020204" pitchFamily="34" charset="0"/>
              <a:buChar char="•"/>
              <a:defRPr/>
            </a:pPr>
            <a:r>
              <a:rPr lang="en-GB" sz="2000" dirty="0">
                <a:latin typeface="Arial" panose="020B0604020202020204" pitchFamily="34" charset="0"/>
                <a:cs typeface="Arial" panose="020B0604020202020204" pitchFamily="34" charset="0"/>
              </a:rPr>
              <a:t>It is about the way we can all work together, share information and put the child and their family at the centre, providing effective support to help them solve problems and find solutions at an early stage to prevent problems escalating</a:t>
            </a:r>
          </a:p>
          <a:p>
            <a:pPr marL="561922" indent="-457200">
              <a:buFont typeface="Arial" panose="020B0604020202020204" pitchFamily="34" charset="0"/>
              <a:buChar char="•"/>
              <a:defRPr/>
            </a:pPr>
            <a:endParaRPr lang="en-GB" sz="2000" dirty="0">
              <a:latin typeface="Arial" panose="020B0604020202020204" pitchFamily="34" charset="0"/>
              <a:cs typeface="Arial" panose="020B0604020202020204" pitchFamily="34" charset="0"/>
            </a:endParaRPr>
          </a:p>
          <a:p>
            <a:pPr marL="561922" indent="-457200">
              <a:buFont typeface="Arial" panose="020B0604020202020204" pitchFamily="34" charset="0"/>
              <a:buChar char="•"/>
              <a:defRPr/>
            </a:pPr>
            <a:r>
              <a:rPr lang="en-US" sz="2000" dirty="0">
                <a:latin typeface="Arial" panose="020B0604020202020204" pitchFamily="34" charset="0"/>
                <a:cs typeface="Arial" panose="020B0604020202020204" pitchFamily="34" charset="0"/>
              </a:rPr>
              <a:t>There may be times when the needs of the family are such that intensive or specialist statutory intervention is required </a:t>
            </a:r>
          </a:p>
          <a:p>
            <a:pPr marL="561922" indent="-457200">
              <a:buFont typeface="Arial" panose="020B0604020202020204" pitchFamily="34" charset="0"/>
              <a:buChar char="•"/>
              <a:defRPr/>
            </a:pPr>
            <a:endParaRPr lang="en-US" sz="2000" dirty="0">
              <a:latin typeface="Arial" panose="020B0604020202020204" pitchFamily="34" charset="0"/>
              <a:cs typeface="Arial" panose="020B0604020202020204" pitchFamily="34" charset="0"/>
            </a:endParaRPr>
          </a:p>
          <a:p>
            <a:pPr marL="561922" indent="-457200">
              <a:buFont typeface="Arial" panose="020B0604020202020204" pitchFamily="34" charset="0"/>
              <a:buChar char="•"/>
              <a:defRPr/>
            </a:pPr>
            <a:r>
              <a:rPr lang="en-US" sz="2000" dirty="0">
                <a:solidFill>
                  <a:srgbClr val="000000"/>
                </a:solidFill>
                <a:latin typeface="Arial" panose="020B0604020202020204" pitchFamily="34" charset="0"/>
                <a:cs typeface="Arial" panose="020B0604020202020204" pitchFamily="34" charset="0"/>
              </a:rPr>
              <a:t>The aim is always to both build resilience in children and families and the capacity to overcome their own difficulties, for the remainder of their lives. </a:t>
            </a:r>
          </a:p>
          <a:p>
            <a:pPr marL="561922" indent="-457200">
              <a:buFont typeface="Arial" panose="020B0604020202020204" pitchFamily="34" charset="0"/>
              <a:buChar char="•"/>
              <a:defRPr/>
            </a:pPr>
            <a:endParaRPr lang="en-US" sz="2000" dirty="0">
              <a:solidFill>
                <a:srgbClr val="000000"/>
              </a:solidFill>
              <a:latin typeface="Arial" panose="020B0604020202020204" pitchFamily="34" charset="0"/>
              <a:cs typeface="Arial" panose="020B0604020202020204" pitchFamily="34" charset="0"/>
            </a:endParaRPr>
          </a:p>
          <a:p>
            <a:pPr marL="561922" indent="-457200">
              <a:buFont typeface="Arial" panose="020B0604020202020204" pitchFamily="34" charset="0"/>
              <a:buChar char="•"/>
              <a:defRPr/>
            </a:pPr>
            <a:r>
              <a:rPr lang="en-GB" sz="2000" dirty="0">
                <a:latin typeface="Arial" panose="020B0604020202020204" pitchFamily="34" charset="0"/>
                <a:cs typeface="Arial" panose="020B0604020202020204" pitchFamily="34" charset="0"/>
              </a:rPr>
              <a:t>There are 4 levels Universal, Additional, Intensive and Specialist.  </a:t>
            </a:r>
            <a:endParaRPr lang="en-GB" sz="2000" b="1" dirty="0">
              <a:latin typeface="Arial" panose="020B0604020202020204" pitchFamily="34" charset="0"/>
              <a:ea typeface="Tahoma" panose="020B0604030504040204" pitchFamily="34" charset="0"/>
              <a:cs typeface="Arial" panose="020B0604020202020204" pitchFamily="34" charset="0"/>
            </a:endParaRP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418574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Essex effective support windscreen, setting out four levels of support: level 1, universal, level 2 additional, level 3 intensive and level 4, specialis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100" y="349250"/>
            <a:ext cx="8882063" cy="638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864135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085F28-4BB9-4F17-AA06-0AE329EB2C76}"/>
              </a:ext>
            </a:extLst>
          </p:cNvPr>
          <p:cNvSpPr>
            <a:spLocks noGrp="1"/>
          </p:cNvSpPr>
          <p:nvPr>
            <p:ph type="title"/>
          </p:nvPr>
        </p:nvSpPr>
        <p:spPr>
          <a:xfrm>
            <a:off x="457200" y="877481"/>
            <a:ext cx="8229600" cy="1143000"/>
          </a:xfrm>
        </p:spPr>
        <p:txBody>
          <a:bodyPr>
            <a:normAutofit fontScale="90000"/>
          </a:bodyPr>
          <a:lstStyle/>
          <a:p>
            <a:r>
              <a:rPr lang="en-GB" b="1" dirty="0">
                <a:latin typeface="Arial" panose="020B0604020202020204" pitchFamily="34" charset="0"/>
                <a:ea typeface="Tahoma" panose="020B0604030504040204" pitchFamily="34" charset="0"/>
                <a:cs typeface="Arial" panose="020B0604020202020204" pitchFamily="34" charset="0"/>
              </a:rPr>
              <a:t>Effective Support Guidance &amp; Support Windscreen – Level 1 Universal</a:t>
            </a:r>
            <a:br>
              <a:rPr lang="en-GB" b="1" dirty="0">
                <a:latin typeface="Arial" panose="020B0604020202020204" pitchFamily="34" charset="0"/>
                <a:ea typeface="Tahoma" panose="020B0604030504040204" pitchFamily="34" charset="0"/>
                <a:cs typeface="Arial" panose="020B0604020202020204" pitchFamily="34" charset="0"/>
              </a:rPr>
            </a:br>
            <a:endParaRPr lang="en-GB" dirty="0"/>
          </a:p>
        </p:txBody>
      </p:sp>
      <p:sp>
        <p:nvSpPr>
          <p:cNvPr id="4" name="Slide Number Placeholder 3"/>
          <p:cNvSpPr>
            <a:spLocks noGrp="1"/>
          </p:cNvSpPr>
          <p:nvPr>
            <p:ph type="sldNum" sz="quarter" idx="12"/>
          </p:nvPr>
        </p:nvSpPr>
        <p:spPr/>
        <p:txBody>
          <a:bodyPr/>
          <a:lstStyle/>
          <a:p>
            <a:pPr>
              <a:defRPr/>
            </a:pPr>
            <a:fld id="{37E6C245-C323-433E-9A8C-0E626F23F479}" type="slidenum">
              <a:rPr lang="en-US" smtClean="0"/>
              <a:pPr>
                <a:defRPr/>
              </a:pPr>
              <a:t>5</a:t>
            </a:fld>
            <a:endParaRPr lang="en-US" dirty="0">
              <a:solidFill>
                <a:schemeClr val="tx1"/>
              </a:solidFill>
            </a:endParaRPr>
          </a:p>
        </p:txBody>
      </p:sp>
      <p:pic>
        <p:nvPicPr>
          <p:cNvPr id="5" name="Picture 4" descr="Level 1 - universal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Level 1 - universal. All the child's basic needs fulfilled by parents, carers and universal services. Child making good progress in most developmental areas.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524" y="2596580"/>
            <a:ext cx="8568952" cy="3750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837763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56F0AD-88F7-4C26-928A-B760C41699C5}"/>
              </a:ext>
            </a:extLst>
          </p:cNvPr>
          <p:cNvSpPr>
            <a:spLocks noGrp="1"/>
          </p:cNvSpPr>
          <p:nvPr>
            <p:ph type="title"/>
          </p:nvPr>
        </p:nvSpPr>
        <p:spPr>
          <a:xfrm>
            <a:off x="493204" y="388786"/>
            <a:ext cx="8229600" cy="1143000"/>
          </a:xfrm>
        </p:spPr>
        <p:txBody>
          <a:bodyPr>
            <a:noAutofit/>
          </a:bodyPr>
          <a:lstStyle/>
          <a:p>
            <a:r>
              <a:rPr lang="en-GB" sz="2400" b="1" dirty="0">
                <a:latin typeface="Arial" panose="020B0604020202020204" pitchFamily="34" charset="0"/>
                <a:ea typeface="Tahoma" panose="020B0604030504040204" pitchFamily="34" charset="0"/>
                <a:cs typeface="Arial" panose="020B0604020202020204" pitchFamily="34" charset="0"/>
              </a:rPr>
              <a:t>Effective Support Guidance &amp; Support Windscreen – Level 1 Universal</a:t>
            </a:r>
            <a:br>
              <a:rPr lang="en-GB" sz="2400" b="1" dirty="0">
                <a:latin typeface="Arial" panose="020B0604020202020204" pitchFamily="34" charset="0"/>
                <a:ea typeface="Tahoma" panose="020B0604030504040204" pitchFamily="34" charset="0"/>
                <a:cs typeface="Arial" panose="020B0604020202020204" pitchFamily="34" charset="0"/>
              </a:rPr>
            </a:br>
            <a:endParaRPr lang="en-GB" sz="2400" dirty="0"/>
          </a:p>
        </p:txBody>
      </p:sp>
      <p:sp>
        <p:nvSpPr>
          <p:cNvPr id="4" name="Slide Number Placeholder 3"/>
          <p:cNvSpPr>
            <a:spLocks noGrp="1"/>
          </p:cNvSpPr>
          <p:nvPr>
            <p:ph type="sldNum" sz="quarter" idx="12"/>
          </p:nvPr>
        </p:nvSpPr>
        <p:spPr/>
        <p:txBody>
          <a:bodyPr/>
          <a:lstStyle/>
          <a:p>
            <a:pPr>
              <a:defRPr/>
            </a:pPr>
            <a:fld id="{37E6C245-C323-433E-9A8C-0E626F23F479}" type="slidenum">
              <a:rPr lang="en-US" smtClean="0"/>
              <a:pPr>
                <a:defRPr/>
              </a:pPr>
              <a:t>6</a:t>
            </a:fld>
            <a:endParaRPr lang="en-US" dirty="0">
              <a:solidFill>
                <a:schemeClr val="tx1"/>
              </a:solidFill>
            </a:endParaRP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1008475737"/>
              </p:ext>
            </p:extLst>
          </p:nvPr>
        </p:nvGraphicFramePr>
        <p:xfrm>
          <a:off x="539552" y="1397000"/>
          <a:ext cx="8136904" cy="4211320"/>
        </p:xfrm>
        <a:graphic>
          <a:graphicData uri="http://schemas.openxmlformats.org/drawingml/2006/table">
            <a:tbl>
              <a:tblPr firstRow="1" bandRow="1">
                <a:tableStyleId>{69C7853C-536D-4A76-A0AE-DD22124D55A5}</a:tableStyleId>
              </a:tblPr>
              <a:tblGrid>
                <a:gridCol w="8136904">
                  <a:extLst>
                    <a:ext uri="{9D8B030D-6E8A-4147-A177-3AD203B41FA5}">
                      <a16:colId xmlns:a16="http://schemas.microsoft.com/office/drawing/2014/main" val="20000"/>
                    </a:ext>
                  </a:extLst>
                </a:gridCol>
              </a:tblGrid>
              <a:tr h="370840">
                <a:tc>
                  <a:txBody>
                    <a:bodyPr/>
                    <a:lstStyle/>
                    <a:p>
                      <a:r>
                        <a:rPr lang="en-GB" dirty="0">
                          <a:latin typeface="Arial" panose="020B0604020202020204" pitchFamily="34" charset="0"/>
                          <a:cs typeface="Arial" panose="020B0604020202020204" pitchFamily="34" charset="0"/>
                        </a:rPr>
                        <a:t>Level &amp; Referral Routes  - Universal open access to provision </a:t>
                      </a:r>
                    </a:p>
                  </a:txBody>
                  <a:tcPr>
                    <a:solidFill>
                      <a:srgbClr val="009900"/>
                    </a:solidFill>
                  </a:tcPr>
                </a:tc>
                <a:extLst>
                  <a:ext uri="{0D108BD9-81ED-4DB2-BD59-A6C34878D82A}">
                    <a16:rowId xmlns:a16="http://schemas.microsoft.com/office/drawing/2014/main" val="10000"/>
                  </a:ext>
                </a:extLst>
              </a:tr>
              <a:tr h="370840">
                <a:tc>
                  <a:txBody>
                    <a:bodyPr/>
                    <a:lstStyle/>
                    <a:p>
                      <a:r>
                        <a:rPr lang="en-GB" b="1" u="sng" dirty="0">
                          <a:solidFill>
                            <a:schemeClr val="bg1"/>
                          </a:solidFill>
                          <a:latin typeface="Arial" panose="020B0604020202020204" pitchFamily="34" charset="0"/>
                          <a:cs typeface="Arial" panose="020B0604020202020204" pitchFamily="34" charset="0"/>
                        </a:rPr>
                        <a:t>Needs </a:t>
                      </a:r>
                    </a:p>
                    <a:p>
                      <a:r>
                        <a:rPr lang="en-GB" sz="1800" b="1" u="none" strike="noStrike" kern="1200" baseline="0" dirty="0">
                          <a:solidFill>
                            <a:schemeClr val="bg1"/>
                          </a:solidFill>
                          <a:latin typeface="Arial" panose="020B0604020202020204" pitchFamily="34" charset="0"/>
                          <a:cs typeface="Arial" panose="020B0604020202020204" pitchFamily="34" charset="0"/>
                        </a:rPr>
                        <a:t>All children and families who live in the area have core needs</a:t>
                      </a:r>
                    </a:p>
                    <a:p>
                      <a:r>
                        <a:rPr lang="en-GB" sz="1800" b="1" u="none" strike="noStrike" kern="1200" baseline="0" dirty="0">
                          <a:solidFill>
                            <a:schemeClr val="bg1"/>
                          </a:solidFill>
                          <a:latin typeface="Arial" panose="020B0604020202020204" pitchFamily="34" charset="0"/>
                          <a:cs typeface="Arial" panose="020B0604020202020204" pitchFamily="34" charset="0"/>
                        </a:rPr>
                        <a:t>such as parenting, health and education.</a:t>
                      </a:r>
                    </a:p>
                    <a:p>
                      <a:endParaRPr lang="en-GB" b="1" dirty="0">
                        <a:solidFill>
                          <a:schemeClr val="bg1"/>
                        </a:solidFill>
                        <a:latin typeface="Arial" panose="020B0604020202020204" pitchFamily="34" charset="0"/>
                        <a:cs typeface="Arial" panose="020B0604020202020204" pitchFamily="34" charset="0"/>
                      </a:endParaRPr>
                    </a:p>
                  </a:txBody>
                  <a:tcPr>
                    <a:solidFill>
                      <a:srgbClr val="009900"/>
                    </a:solidFill>
                  </a:tcPr>
                </a:tc>
                <a:extLst>
                  <a:ext uri="{0D108BD9-81ED-4DB2-BD59-A6C34878D82A}">
                    <a16:rowId xmlns:a16="http://schemas.microsoft.com/office/drawing/2014/main" val="10001"/>
                  </a:ext>
                </a:extLst>
              </a:tr>
              <a:tr h="370840">
                <a:tc>
                  <a:txBody>
                    <a:bodyPr/>
                    <a:lstStyle/>
                    <a:p>
                      <a:r>
                        <a:rPr lang="en-GB" b="1" u="sng" dirty="0">
                          <a:solidFill>
                            <a:schemeClr val="bg1"/>
                          </a:solidFill>
                          <a:latin typeface="Arial" panose="020B0604020202020204" pitchFamily="34" charset="0"/>
                          <a:cs typeface="Arial" panose="020B0604020202020204" pitchFamily="34" charset="0"/>
                        </a:rPr>
                        <a:t>Services (examples)</a:t>
                      </a:r>
                    </a:p>
                    <a:p>
                      <a:r>
                        <a:rPr lang="en-GB" sz="1800" b="1" u="none" strike="noStrike" kern="1200" baseline="0" dirty="0">
                          <a:solidFill>
                            <a:schemeClr val="bg1"/>
                          </a:solidFill>
                          <a:latin typeface="Arial" panose="020B0604020202020204" pitchFamily="34" charset="0"/>
                          <a:cs typeface="Arial" panose="020B0604020202020204" pitchFamily="34" charset="0"/>
                        </a:rPr>
                        <a:t>Early years, education, primary health care, maternity services,</a:t>
                      </a:r>
                    </a:p>
                    <a:p>
                      <a:r>
                        <a:rPr lang="en-GB" sz="1800" b="1" u="none" strike="noStrike" kern="1200" baseline="0" dirty="0">
                          <a:solidFill>
                            <a:schemeClr val="bg1"/>
                          </a:solidFill>
                          <a:latin typeface="Arial" panose="020B0604020202020204" pitchFamily="34" charset="0"/>
                          <a:cs typeface="Arial" panose="020B0604020202020204" pitchFamily="34" charset="0"/>
                        </a:rPr>
                        <a:t>housing, community health care, youth centres, leisure services. Children are supported by their family and in universal services to meet all of their needs</a:t>
                      </a:r>
                    </a:p>
                    <a:p>
                      <a:endParaRPr lang="en-GB" b="1" dirty="0">
                        <a:solidFill>
                          <a:schemeClr val="bg1"/>
                        </a:solidFill>
                        <a:latin typeface="Arial" panose="020B0604020202020204" pitchFamily="34" charset="0"/>
                        <a:cs typeface="Arial" panose="020B0604020202020204" pitchFamily="34" charset="0"/>
                      </a:endParaRPr>
                    </a:p>
                  </a:txBody>
                  <a:tcPr>
                    <a:solidFill>
                      <a:srgbClr val="009900"/>
                    </a:solidFill>
                  </a:tcPr>
                </a:tc>
                <a:extLst>
                  <a:ext uri="{0D108BD9-81ED-4DB2-BD59-A6C34878D82A}">
                    <a16:rowId xmlns:a16="http://schemas.microsoft.com/office/drawing/2014/main" val="10002"/>
                  </a:ext>
                </a:extLst>
              </a:tr>
              <a:tr h="370840">
                <a:tc>
                  <a:txBody>
                    <a:bodyPr/>
                    <a:lstStyle/>
                    <a:p>
                      <a:r>
                        <a:rPr lang="en-GB" b="1" u="sng" dirty="0">
                          <a:solidFill>
                            <a:schemeClr val="bg1"/>
                          </a:solidFill>
                          <a:latin typeface="Arial" panose="020B0604020202020204" pitchFamily="34" charset="0"/>
                          <a:cs typeface="Arial" panose="020B0604020202020204" pitchFamily="34" charset="0"/>
                        </a:rPr>
                        <a:t>Outcomes </a:t>
                      </a:r>
                    </a:p>
                    <a:p>
                      <a:r>
                        <a:rPr lang="en-GB" sz="1800" b="1" u="none" strike="noStrike" kern="1200" baseline="0" dirty="0">
                          <a:solidFill>
                            <a:schemeClr val="bg1"/>
                          </a:solidFill>
                          <a:latin typeface="Arial" panose="020B0604020202020204" pitchFamily="34" charset="0"/>
                          <a:cs typeface="Arial" panose="020B0604020202020204" pitchFamily="34" charset="0"/>
                        </a:rPr>
                        <a:t>Children and young people make good progress in most areas of development</a:t>
                      </a:r>
                      <a:endParaRPr lang="en-GB" b="1" dirty="0">
                        <a:solidFill>
                          <a:schemeClr val="bg1"/>
                        </a:solidFill>
                        <a:latin typeface="Arial" panose="020B0604020202020204" pitchFamily="34" charset="0"/>
                        <a:cs typeface="Arial" panose="020B0604020202020204" pitchFamily="34" charset="0"/>
                      </a:endParaRPr>
                    </a:p>
                  </a:txBody>
                  <a:tcPr>
                    <a:solidFill>
                      <a:srgbClr val="009900"/>
                    </a:solidFill>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136074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24AAE50-353C-4017-87FB-094D6B51B1F9}"/>
              </a:ext>
            </a:extLst>
          </p:cNvPr>
          <p:cNvSpPr>
            <a:spLocks noGrp="1"/>
          </p:cNvSpPr>
          <p:nvPr>
            <p:ph type="title"/>
          </p:nvPr>
        </p:nvSpPr>
        <p:spPr>
          <a:xfrm>
            <a:off x="489857" y="799306"/>
            <a:ext cx="8229600" cy="1143000"/>
          </a:xfrm>
        </p:spPr>
        <p:txBody>
          <a:bodyPr>
            <a:normAutofit fontScale="90000"/>
          </a:bodyPr>
          <a:lstStyle/>
          <a:p>
            <a:r>
              <a:rPr lang="en-GB" b="1" dirty="0">
                <a:latin typeface="Arial" panose="020B0604020202020204" pitchFamily="34" charset="0"/>
                <a:ea typeface="Tahoma" panose="020B0604030504040204" pitchFamily="34" charset="0"/>
                <a:cs typeface="Arial" panose="020B0604020202020204" pitchFamily="34" charset="0"/>
              </a:rPr>
              <a:t>Effective Support Guidance &amp; Support Windscreen – Level 1 Universal</a:t>
            </a:r>
            <a:br>
              <a:rPr lang="en-GB" b="1" dirty="0">
                <a:latin typeface="Arial" panose="020B0604020202020204" pitchFamily="34" charset="0"/>
                <a:ea typeface="Tahoma" panose="020B0604030504040204" pitchFamily="34" charset="0"/>
                <a:cs typeface="Arial" panose="020B0604020202020204" pitchFamily="34" charset="0"/>
              </a:rPr>
            </a:br>
            <a:endParaRPr lang="en-GB" dirty="0"/>
          </a:p>
        </p:txBody>
      </p:sp>
      <p:sp>
        <p:nvSpPr>
          <p:cNvPr id="4" name="Slide Number Placeholder 3"/>
          <p:cNvSpPr>
            <a:spLocks noGrp="1"/>
          </p:cNvSpPr>
          <p:nvPr>
            <p:ph type="sldNum" sz="quarter" idx="12"/>
          </p:nvPr>
        </p:nvSpPr>
        <p:spPr/>
        <p:txBody>
          <a:bodyPr/>
          <a:lstStyle/>
          <a:p>
            <a:pPr>
              <a:defRPr/>
            </a:pPr>
            <a:fld id="{37E6C245-C323-433E-9A8C-0E626F23F479}" type="slidenum">
              <a:rPr lang="en-US" smtClean="0"/>
              <a:pPr>
                <a:defRPr/>
              </a:pPr>
              <a:t>7</a:t>
            </a:fld>
            <a:endParaRPr lang="en-US" dirty="0">
              <a:solidFill>
                <a:schemeClr val="tx1"/>
              </a:solidFill>
            </a:endParaRP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59532" y="2897361"/>
            <a:ext cx="8424936" cy="2308324"/>
          </a:xfrm>
          <a:prstGeom prst="rect">
            <a:avLst/>
          </a:prstGeom>
        </p:spPr>
        <p:txBody>
          <a:bodyPr wrap="square">
            <a:spAutoFit/>
          </a:bodyPr>
          <a:lstStyle/>
          <a:p>
            <a:r>
              <a:rPr lang="en-GB" sz="1800" b="1" dirty="0">
                <a:latin typeface="Arial" panose="020B0604020202020204" pitchFamily="34" charset="0"/>
                <a:cs typeface="Arial" panose="020B0604020202020204" pitchFamily="34" charset="0"/>
              </a:rPr>
              <a:t>Indicator: </a:t>
            </a: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Children and young people who make good overall progress in most areas of development </a:t>
            </a:r>
          </a:p>
          <a:p>
            <a:pPr marL="285750" indent="-285750">
              <a:buFont typeface="Arial" panose="020B0604020202020204" pitchFamily="34" charset="0"/>
              <a:buChar char="•"/>
            </a:pP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Receive appropriate universal services, such as health care and education. </a:t>
            </a:r>
          </a:p>
          <a:p>
            <a:pPr marL="285750" indent="-285750">
              <a:buFont typeface="Arial" panose="020B0604020202020204" pitchFamily="34" charset="0"/>
              <a:buChar char="•"/>
            </a:pP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They may also use leisure and play facilities, housing or voluntary sector services.</a:t>
            </a:r>
          </a:p>
        </p:txBody>
      </p:sp>
    </p:spTree>
    <p:custDataLst>
      <p:tags r:id="rId1"/>
    </p:custDataLst>
    <p:extLst>
      <p:ext uri="{BB962C8B-B14F-4D97-AF65-F5344CB8AC3E}">
        <p14:creationId xmlns:p14="http://schemas.microsoft.com/office/powerpoint/2010/main" val="2502044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424" y="6093296"/>
            <a:ext cx="666845" cy="663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Level 2 - additional&#10;&#10;Some additional support needed. One or more services provide voluntary support with the aim of preventing the need for higher level referrals.&#10;This might include:&#10;help with school&#10;support parents or carers to improve children`s behaviour&#10;meet specific health or emotional needs of the child and/or parent&#10;improve the child's material situation&#10;respond to a short-term crisis such as bereavement or parental separ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905" y="1726086"/>
            <a:ext cx="7704856" cy="509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Some additional support needed. One or more services provide voluntary support with the aim of preventing the need for higher level referrals.&#10;This might include:&#10;help with school&#10;support parents or carers to improve children`s behaviour&#10;meet specific health or emotional needs of the child and/or parent&#10;improve the child's material situation&#10;respond to a short-term crisis such as bereavement or parental separat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36" y="2221403"/>
            <a:ext cx="7704856" cy="4202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a:extLst>
              <a:ext uri="{FF2B5EF4-FFF2-40B4-BE49-F238E27FC236}">
                <a16:creationId xmlns:a16="http://schemas.microsoft.com/office/drawing/2014/main" id="{23FC75C0-2AB7-40F2-8E17-C6C8F7C76287}"/>
              </a:ext>
            </a:extLst>
          </p:cNvPr>
          <p:cNvSpPr>
            <a:spLocks noGrp="1"/>
          </p:cNvSpPr>
          <p:nvPr>
            <p:ph type="title"/>
          </p:nvPr>
        </p:nvSpPr>
        <p:spPr>
          <a:xfrm>
            <a:off x="457200" y="468702"/>
            <a:ext cx="8229600" cy="1143000"/>
          </a:xfrm>
        </p:spPr>
        <p:txBody>
          <a:bodyPr>
            <a:normAutofit fontScale="90000"/>
          </a:bodyPr>
          <a:lstStyle/>
          <a:p>
            <a:r>
              <a:rPr lang="en-GB" sz="3200" b="1" dirty="0">
                <a:latin typeface="Arial" panose="020B0604020202020204" pitchFamily="34" charset="0"/>
                <a:ea typeface="Tahoma" panose="020B0604030504040204" pitchFamily="34" charset="0"/>
                <a:cs typeface="Arial" panose="020B0604020202020204" pitchFamily="34" charset="0"/>
              </a:rPr>
              <a:t>Effective Support Guidance &amp; Support Windscreen – Level 2  Additional</a:t>
            </a:r>
            <a:br>
              <a:rPr lang="en-GB" sz="3200" b="1" dirty="0">
                <a:latin typeface="Arial" panose="020B0604020202020204" pitchFamily="34" charset="0"/>
                <a:ea typeface="Tahoma" panose="020B0604030504040204" pitchFamily="34" charset="0"/>
                <a:cs typeface="Arial" panose="020B0604020202020204" pitchFamily="34" charset="0"/>
              </a:rPr>
            </a:br>
            <a:endParaRPr lang="en-GB" sz="3200" dirty="0"/>
          </a:p>
        </p:txBody>
      </p:sp>
    </p:spTree>
    <p:custDataLst>
      <p:tags r:id="rId1"/>
    </p:custDataLst>
    <p:extLst>
      <p:ext uri="{BB962C8B-B14F-4D97-AF65-F5344CB8AC3E}">
        <p14:creationId xmlns:p14="http://schemas.microsoft.com/office/powerpoint/2010/main" val="4150097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ADD70B-7FCF-49EA-B0F4-3EC4052B2DC5}"/>
              </a:ext>
            </a:extLst>
          </p:cNvPr>
          <p:cNvSpPr>
            <a:spLocks noGrp="1"/>
          </p:cNvSpPr>
          <p:nvPr>
            <p:ph type="title"/>
          </p:nvPr>
        </p:nvSpPr>
        <p:spPr>
          <a:xfrm>
            <a:off x="498074" y="0"/>
            <a:ext cx="8229600" cy="1143000"/>
          </a:xfrm>
        </p:spPr>
        <p:txBody>
          <a:bodyPr>
            <a:normAutofit/>
          </a:bodyPr>
          <a:lstStyle/>
          <a:p>
            <a:r>
              <a:rPr lang="en-GB" sz="2800" b="1" dirty="0">
                <a:latin typeface="Arial" panose="020B0604020202020204" pitchFamily="34" charset="0"/>
                <a:ea typeface="Tahoma" panose="020B0604030504040204" pitchFamily="34" charset="0"/>
                <a:cs typeface="Arial" panose="020B0604020202020204" pitchFamily="34" charset="0"/>
              </a:rPr>
              <a:t>Level 2 Additional </a:t>
            </a:r>
            <a:br>
              <a:rPr lang="en-GB" sz="2800" b="1" dirty="0">
                <a:latin typeface="Arial" panose="020B0604020202020204" pitchFamily="34" charset="0"/>
                <a:ea typeface="Tahoma" panose="020B0604030504040204" pitchFamily="34" charset="0"/>
                <a:cs typeface="Arial" panose="020B0604020202020204" pitchFamily="34" charset="0"/>
              </a:rPr>
            </a:br>
            <a:endParaRPr lang="en-GB" sz="2800" dirty="0"/>
          </a:p>
        </p:txBody>
      </p:sp>
      <p:sp>
        <p:nvSpPr>
          <p:cNvPr id="4" name="Slide Number Placeholder 3"/>
          <p:cNvSpPr>
            <a:spLocks noGrp="1"/>
          </p:cNvSpPr>
          <p:nvPr>
            <p:ph type="sldNum" sz="quarter" idx="12"/>
          </p:nvPr>
        </p:nvSpPr>
        <p:spPr/>
        <p:txBody>
          <a:bodyPr/>
          <a:lstStyle/>
          <a:p>
            <a:pPr>
              <a:defRPr/>
            </a:pPr>
            <a:fld id="{37E6C245-C323-433E-9A8C-0E626F23F479}" type="slidenum">
              <a:rPr lang="en-US" smtClean="0"/>
              <a:pPr>
                <a:defRPr/>
              </a:pPr>
              <a:t>9</a:t>
            </a:fld>
            <a:endParaRPr lang="en-US" dirty="0">
              <a:solidFill>
                <a:schemeClr val="tx1"/>
              </a:solidFill>
            </a:endParaRPr>
          </a:p>
        </p:txBody>
      </p:sp>
      <p:graphicFrame>
        <p:nvGraphicFramePr>
          <p:cNvPr id="7" name="Table 6" descr="Some additional support needed. One or more services provide voluntary support with the aim of preventing the need for higher level referrals.&#10;This might include:&#10;help with school&#10;support parents or carers to improve children`s behaviour&#10;meet specific health or emotional needs of the child and/or parent&#10;improve the child's material situation&#10;respond to a short-term crisis such as bereavement or parental separation"/>
          <p:cNvGraphicFramePr>
            <a:graphicFrameLocks noGrp="1"/>
          </p:cNvGraphicFramePr>
          <p:nvPr>
            <p:extLst>
              <p:ext uri="{D42A27DB-BD31-4B8C-83A1-F6EECF244321}">
                <p14:modId xmlns:p14="http://schemas.microsoft.com/office/powerpoint/2010/main" val="462404325"/>
              </p:ext>
            </p:extLst>
          </p:nvPr>
        </p:nvGraphicFramePr>
        <p:xfrm>
          <a:off x="395536" y="711860"/>
          <a:ext cx="8374801" cy="5486400"/>
        </p:xfrm>
        <a:graphic>
          <a:graphicData uri="http://schemas.openxmlformats.org/drawingml/2006/table">
            <a:tbl>
              <a:tblPr firstRow="1" bandRow="1">
                <a:tableStyleId>{69C7853C-536D-4A76-A0AE-DD22124D55A5}</a:tableStyleId>
              </a:tblPr>
              <a:tblGrid>
                <a:gridCol w="8374801">
                  <a:extLst>
                    <a:ext uri="{9D8B030D-6E8A-4147-A177-3AD203B41FA5}">
                      <a16:colId xmlns:a16="http://schemas.microsoft.com/office/drawing/2014/main" val="20000"/>
                    </a:ext>
                  </a:extLst>
                </a:gridCol>
              </a:tblGrid>
              <a:tr h="370840">
                <a:tc>
                  <a:txBody>
                    <a:bodyPr/>
                    <a:lstStyle/>
                    <a:p>
                      <a:r>
                        <a:rPr lang="en-GB" sz="1600" dirty="0">
                          <a:solidFill>
                            <a:schemeClr val="tx1"/>
                          </a:solidFill>
                          <a:latin typeface="Arial" panose="020B0604020202020204" pitchFamily="34" charset="0"/>
                          <a:cs typeface="Arial" panose="020B0604020202020204" pitchFamily="34" charset="0"/>
                        </a:rPr>
                        <a:t> Level &amp; Referral Routes  -</a:t>
                      </a:r>
                      <a:r>
                        <a:rPr lang="en-GB" sz="1600" b="1" i="0" u="none" strike="noStrike" kern="1200" baseline="0" dirty="0">
                          <a:solidFill>
                            <a:schemeClr val="tx1"/>
                          </a:solidFill>
                          <a:latin typeface="Arial" panose="020B0604020202020204" pitchFamily="34" charset="0"/>
                          <a:ea typeface="+mn-ea"/>
                          <a:cs typeface="Arial" panose="020B0604020202020204" pitchFamily="34" charset="0"/>
                        </a:rPr>
                        <a:t>Additional </a:t>
                      </a:r>
                    </a:p>
                    <a:p>
                      <a:r>
                        <a:rPr lang="en-GB" sz="1600" b="0" i="0" u="none" strike="noStrike" kern="1200" baseline="0" dirty="0">
                          <a:solidFill>
                            <a:schemeClr val="tx1"/>
                          </a:solidFill>
                          <a:latin typeface="Arial" panose="020B0604020202020204" pitchFamily="34" charset="0"/>
                          <a:ea typeface="+mn-ea"/>
                          <a:cs typeface="Arial" panose="020B0604020202020204" pitchFamily="34" charset="0"/>
                        </a:rPr>
                        <a:t>One or more services provide voluntary additional support to meet the child and family needs. This is co-ordinated by a service that knows the child/family best. An Early Help Plan and Team Around the Family meeting is helpful to bring the family and involved services together to share information and agree what would be helpful. Individual agency internal routes to access additional supports or to request external services</a:t>
                      </a:r>
                      <a:endParaRPr lang="en-GB" sz="1600" b="0" dirty="0">
                        <a:solidFill>
                          <a:schemeClr val="tx1"/>
                        </a:solidFill>
                        <a:latin typeface="Arial" panose="020B0604020202020204" pitchFamily="34" charset="0"/>
                        <a:cs typeface="Arial" panose="020B0604020202020204" pitchFamily="34" charset="0"/>
                      </a:endParaRPr>
                    </a:p>
                  </a:txBody>
                  <a:tcPr>
                    <a:solidFill>
                      <a:srgbClr val="FFFF00"/>
                    </a:solidFill>
                  </a:tcPr>
                </a:tc>
                <a:extLst>
                  <a:ext uri="{0D108BD9-81ED-4DB2-BD59-A6C34878D82A}">
                    <a16:rowId xmlns:a16="http://schemas.microsoft.com/office/drawing/2014/main" val="10000"/>
                  </a:ext>
                </a:extLst>
              </a:tr>
              <a:tr h="370840">
                <a:tc>
                  <a:txBody>
                    <a:bodyPr/>
                    <a:lstStyle/>
                    <a:p>
                      <a:r>
                        <a:rPr lang="en-GB" sz="1600" b="1" dirty="0">
                          <a:latin typeface="Arial" panose="020B0604020202020204" pitchFamily="34" charset="0"/>
                          <a:cs typeface="Arial" panose="020B0604020202020204" pitchFamily="34" charset="0"/>
                        </a:rPr>
                        <a:t>Needs </a:t>
                      </a:r>
                    </a:p>
                    <a:p>
                      <a:r>
                        <a:rPr lang="en-GB" sz="1600" b="0" i="0" u="none" strike="noStrike" kern="1200" baseline="0" dirty="0">
                          <a:solidFill>
                            <a:schemeClr val="dk1"/>
                          </a:solidFill>
                          <a:latin typeface="Arial" panose="020B0604020202020204" pitchFamily="34" charset="0"/>
                          <a:ea typeface="+mn-ea"/>
                          <a:cs typeface="Arial" panose="020B0604020202020204" pitchFamily="34" charset="0"/>
                        </a:rPr>
                        <a:t>Children and families with additional needs who would benefit from or who require extra</a:t>
                      </a:r>
                    </a:p>
                    <a:p>
                      <a:r>
                        <a:rPr lang="en-GB" sz="1600" b="0" i="0" u="none" strike="noStrike" kern="1200" baseline="0" dirty="0">
                          <a:solidFill>
                            <a:schemeClr val="dk1"/>
                          </a:solidFill>
                          <a:latin typeface="Arial" panose="020B0604020202020204" pitchFamily="34" charset="0"/>
                          <a:ea typeface="+mn-ea"/>
                          <a:cs typeface="Arial" panose="020B0604020202020204" pitchFamily="34" charset="0"/>
                        </a:rPr>
                        <a:t>help to: Improve education; improve parenting and/or behaviour; meet specific health or emotional needs of the child and/or parent; improve their material situation; respond to a short term crisis such as bereavement; parental separation</a:t>
                      </a:r>
                      <a:endParaRPr lang="en-GB" sz="1600" b="1" dirty="0">
                        <a:latin typeface="Arial" panose="020B0604020202020204" pitchFamily="34" charset="0"/>
                        <a:cs typeface="Arial" panose="020B0604020202020204" pitchFamily="34" charset="0"/>
                      </a:endParaRPr>
                    </a:p>
                  </a:txBody>
                  <a:tcPr>
                    <a:solidFill>
                      <a:srgbClr val="FFFF00"/>
                    </a:solidFill>
                  </a:tcPr>
                </a:tc>
                <a:extLst>
                  <a:ext uri="{0D108BD9-81ED-4DB2-BD59-A6C34878D82A}">
                    <a16:rowId xmlns:a16="http://schemas.microsoft.com/office/drawing/2014/main" val="10001"/>
                  </a:ext>
                </a:extLst>
              </a:tr>
              <a:tr h="370840">
                <a:tc>
                  <a:txBody>
                    <a:bodyPr/>
                    <a:lstStyle/>
                    <a:p>
                      <a:r>
                        <a:rPr lang="en-GB" sz="1600" b="1" dirty="0">
                          <a:latin typeface="Arial" panose="020B0604020202020204" pitchFamily="34" charset="0"/>
                          <a:cs typeface="Arial" panose="020B0604020202020204" pitchFamily="34" charset="0"/>
                        </a:rPr>
                        <a:t>Services (examples)</a:t>
                      </a:r>
                    </a:p>
                    <a:p>
                      <a:r>
                        <a:rPr lang="en-GB" sz="1600" b="0" i="0" u="none" strike="noStrike" kern="1200" baseline="0" dirty="0">
                          <a:solidFill>
                            <a:schemeClr val="dk1"/>
                          </a:solidFill>
                          <a:latin typeface="Arial" panose="020B0604020202020204" pitchFamily="34" charset="0"/>
                          <a:ea typeface="+mn-ea"/>
                          <a:cs typeface="Arial" panose="020B0604020202020204" pitchFamily="34" charset="0"/>
                        </a:rPr>
                        <a:t>Parenting support; commissioned early help services; school holiday and short breaks provision for disabled children; extra health support for family members; behavioural support; housing support; additional learning support; Special Education Needs (SEN)</a:t>
                      </a:r>
                    </a:p>
                    <a:p>
                      <a:r>
                        <a:rPr lang="en-GB" sz="1600" b="0" i="0" u="none" strike="noStrike" kern="1200" baseline="0" dirty="0">
                          <a:solidFill>
                            <a:schemeClr val="dk1"/>
                          </a:solidFill>
                          <a:latin typeface="Arial" panose="020B0604020202020204" pitchFamily="34" charset="0"/>
                          <a:ea typeface="+mn-ea"/>
                          <a:cs typeface="Arial" panose="020B0604020202020204" pitchFamily="34" charset="0"/>
                        </a:rPr>
                        <a:t>Support plan; help to find education and employment; emotional Wellbeing Mental Health Service support to schools; speech and Language therapy; family hubs; targeted youth work; Services provided on a voluntary basis</a:t>
                      </a:r>
                      <a:endParaRPr lang="en-GB" sz="1600" b="1" dirty="0">
                        <a:latin typeface="Arial" panose="020B0604020202020204" pitchFamily="34" charset="0"/>
                        <a:cs typeface="Arial" panose="020B0604020202020204" pitchFamily="34" charset="0"/>
                      </a:endParaRPr>
                    </a:p>
                  </a:txBody>
                  <a:tcPr>
                    <a:solidFill>
                      <a:srgbClr val="FFFF00"/>
                    </a:solidFill>
                  </a:tcPr>
                </a:tc>
                <a:extLst>
                  <a:ext uri="{0D108BD9-81ED-4DB2-BD59-A6C34878D82A}">
                    <a16:rowId xmlns:a16="http://schemas.microsoft.com/office/drawing/2014/main" val="10002"/>
                  </a:ext>
                </a:extLst>
              </a:tr>
              <a:tr h="370840">
                <a:tc>
                  <a:txBody>
                    <a:bodyPr/>
                    <a:lstStyle/>
                    <a:p>
                      <a:r>
                        <a:rPr lang="en-GB" sz="1600" b="1" dirty="0">
                          <a:latin typeface="Arial" panose="020B0604020202020204" pitchFamily="34" charset="0"/>
                          <a:cs typeface="Arial" panose="020B0604020202020204" pitchFamily="34" charset="0"/>
                        </a:rPr>
                        <a:t>Outcomes </a:t>
                      </a:r>
                    </a:p>
                    <a:p>
                      <a:r>
                        <a:rPr lang="en-GB" sz="1600" b="0" i="0" u="none" strike="noStrike" kern="1200" baseline="0" dirty="0">
                          <a:solidFill>
                            <a:schemeClr val="dk1"/>
                          </a:solidFill>
                          <a:latin typeface="Arial" panose="020B0604020202020204" pitchFamily="34" charset="0"/>
                          <a:ea typeface="+mn-ea"/>
                          <a:cs typeface="Arial" panose="020B0604020202020204" pitchFamily="34" charset="0"/>
                        </a:rPr>
                        <a:t>The life chances of children and families are improved by offering early life and </a:t>
                      </a:r>
                    </a:p>
                    <a:p>
                      <a:r>
                        <a:rPr lang="en-GB" sz="1600" b="0" i="0" u="none" strike="noStrike" kern="1200" baseline="0" dirty="0">
                          <a:solidFill>
                            <a:schemeClr val="dk1"/>
                          </a:solidFill>
                          <a:latin typeface="Arial" panose="020B0604020202020204" pitchFamily="34" charset="0"/>
                          <a:ea typeface="+mn-ea"/>
                          <a:cs typeface="Arial" panose="020B0604020202020204" pitchFamily="34" charset="0"/>
                        </a:rPr>
                        <a:t>early help additional support.</a:t>
                      </a:r>
                      <a:endParaRPr lang="en-GB" sz="1600" b="1" dirty="0">
                        <a:latin typeface="Arial" panose="020B0604020202020204" pitchFamily="34" charset="0"/>
                        <a:cs typeface="Arial" panose="020B0604020202020204" pitchFamily="34" charset="0"/>
                      </a:endParaRPr>
                    </a:p>
                  </a:txBody>
                  <a:tcPr>
                    <a:solidFill>
                      <a:srgbClr val="FFFF00"/>
                    </a:solidFill>
                  </a:tcPr>
                </a:tc>
                <a:extLst>
                  <a:ext uri="{0D108BD9-81ED-4DB2-BD59-A6C34878D82A}">
                    <a16:rowId xmlns:a16="http://schemas.microsoft.com/office/drawing/2014/main" val="10003"/>
                  </a:ext>
                </a:extLst>
              </a:tr>
            </a:tbl>
          </a:graphicData>
        </a:graphic>
      </p:graphicFrame>
      <p:pic>
        <p:nvPicPr>
          <p:cNvPr id="5" name="Picture 4" descr="Some additional support needed. One or more services provide voluntary support with the aim of preventing the need for higher level referrals.&#10;This might include:&#10;help with school&#10;support parents or carers to improve children`s behaviour&#10;meet specific health or emotional needs of the child and/or parent&#10;improve the child's material situation&#10;respond to a short-term crisis such as bereavement or parental separ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3408" y="5877272"/>
            <a:ext cx="883845" cy="879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2159460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gn="ctr">
          <a:defRPr sz="4400" dirty="0">
            <a:solidFill>
              <a:prstClr val="black"/>
            </a:solidFill>
            <a:latin typeface="Calibri"/>
            <a:ea typeface="+mj-ea"/>
            <a:cs typeface="+mj-cs"/>
          </a:defRPr>
        </a:defPPr>
      </a:lst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20D708D380B2E4686EB9D2D22929574" ma:contentTypeVersion="13" ma:contentTypeDescription="Create a new document." ma:contentTypeScope="" ma:versionID="152eba59f67326f599f3b7c4e68f48e1">
  <xsd:schema xmlns:xsd="http://www.w3.org/2001/XMLSchema" xmlns:xs="http://www.w3.org/2001/XMLSchema" xmlns:p="http://schemas.microsoft.com/office/2006/metadata/properties" xmlns:ns3="0d630003-58a2-438e-a935-8cf55d22c7fe" xmlns:ns4="ae45bab3-e6d5-4f1e-ab1b-2e410de074dc" targetNamespace="http://schemas.microsoft.com/office/2006/metadata/properties" ma:root="true" ma:fieldsID="59dd1b53990cc218f9d5708b0eaf25dc" ns3:_="" ns4:_="">
    <xsd:import namespace="0d630003-58a2-438e-a935-8cf55d22c7fe"/>
    <xsd:import namespace="ae45bab3-e6d5-4f1e-ab1b-2e410de074d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630003-58a2-438e-a935-8cf55d22c7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45bab3-e6d5-4f1e-ab1b-2e410de074d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874D49-7A15-4753-B859-7F2B897E241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BD94469-1704-4B77-90E2-D793A4CD8B2D}">
  <ds:schemaRefs>
    <ds:schemaRef ds:uri="http://schemas.microsoft.com/sharepoint/v3/contenttype/forms"/>
  </ds:schemaRefs>
</ds:datastoreItem>
</file>

<file path=customXml/itemProps3.xml><?xml version="1.0" encoding="utf-8"?>
<ds:datastoreItem xmlns:ds="http://schemas.openxmlformats.org/officeDocument/2006/customXml" ds:itemID="{CB0E0219-A575-4491-B64D-EF8916C44E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630003-58a2-438e-a935-8cf55d22c7fe"/>
    <ds:schemaRef ds:uri="ae45bab3-e6d5-4f1e-ab1b-2e410de074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4160</TotalTime>
  <Words>3459</Words>
  <Application>Microsoft Office PowerPoint</Application>
  <PresentationFormat>On-screen Show (4:3)</PresentationFormat>
  <Paragraphs>354</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Courier New</vt:lpstr>
      <vt:lpstr>Symbol</vt:lpstr>
      <vt:lpstr>Times</vt:lpstr>
      <vt:lpstr>Office Theme</vt:lpstr>
      <vt:lpstr>Effective Support for Children &amp; Families in Essex   Needs and Indicators  </vt:lpstr>
      <vt:lpstr>Effective Support for Children &amp; Families in Essex (Guidance)  </vt:lpstr>
      <vt:lpstr>Effective Support for Children &amp; Families in Essex  </vt:lpstr>
      <vt:lpstr>PowerPoint Presentation</vt:lpstr>
      <vt:lpstr>Effective Support Guidance &amp; Support Windscreen – Level 1 Universal </vt:lpstr>
      <vt:lpstr>Effective Support Guidance &amp; Support Windscreen – Level 1 Universal </vt:lpstr>
      <vt:lpstr>Effective Support Guidance &amp; Support Windscreen – Level 1 Universal </vt:lpstr>
      <vt:lpstr>Effective Support Guidance &amp; Support Windscreen – Level 2  Additional </vt:lpstr>
      <vt:lpstr>Level 2 Additional  </vt:lpstr>
      <vt:lpstr>Effective Support Guidance &amp; Support Windscreen – Level 2  Additional </vt:lpstr>
      <vt:lpstr>Effective Support Guidance &amp; Support Windscreen – Level 3 Intensive </vt:lpstr>
      <vt:lpstr>Level 3 Intensive </vt:lpstr>
      <vt:lpstr>Effective Support Guidance &amp; Support Windscreen – Level 3 Intensive </vt:lpstr>
      <vt:lpstr>Effective Support Guidance &amp; Support Windscreen – Level 4 Specialist  </vt:lpstr>
      <vt:lpstr>Level 4 -  Specialist  </vt:lpstr>
      <vt:lpstr>Effective Support Guidance &amp; Support Windscreen – Level 4 Specialist  </vt:lpstr>
      <vt:lpstr>Activity </vt:lpstr>
    </vt:vector>
  </TitlesOfParts>
  <Company>Essex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Help</dc:title>
  <dc:creator>Peter.Everett</dc:creator>
  <cp:lastModifiedBy>John Newton - Web Developer</cp:lastModifiedBy>
  <cp:revision>253</cp:revision>
  <cp:lastPrinted>2016-08-08T09:00:31Z</cp:lastPrinted>
  <dcterms:created xsi:type="dcterms:W3CDTF">2016-03-22T14:34:36Z</dcterms:created>
  <dcterms:modified xsi:type="dcterms:W3CDTF">2020-12-01T16:34:17Z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2020-11-24T12:18:15Z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90030a26-ec49-40c3-a9c5-0000e041ff33</vt:lpwstr>
  </property>
  <property fmtid="{D5CDD505-2E9C-101B-9397-08002B2CF9AE}" pid="8" name="MSIP_Label_39d8be9e-c8d9-4b9c-bd40-2c27cc7ea2e6_ContentBits">
    <vt:lpwstr>0</vt:lpwstr>
  </property>
  <property fmtid="{D5CDD505-2E9C-101B-9397-08002B2CF9AE}" pid="9" name="ContentTypeId">
    <vt:lpwstr>0x010100620D708D380B2E4686EB9D2D22929574</vt:lpwstr>
  </property>
</Properties>
</file>